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6" r:id="rId2"/>
    <p:sldId id="257" r:id="rId3"/>
    <p:sldId id="274" r:id="rId4"/>
    <p:sldId id="258" r:id="rId5"/>
    <p:sldId id="275" r:id="rId6"/>
    <p:sldId id="259" r:id="rId7"/>
    <p:sldId id="260" r:id="rId8"/>
    <p:sldId id="277" r:id="rId9"/>
    <p:sldId id="280" r:id="rId10"/>
    <p:sldId id="281" r:id="rId11"/>
    <p:sldId id="282" r:id="rId12"/>
    <p:sldId id="283" r:id="rId13"/>
    <p:sldId id="284" r:id="rId14"/>
    <p:sldId id="285" r:id="rId15"/>
    <p:sldId id="286" r:id="rId16"/>
    <p:sldId id="288" r:id="rId17"/>
    <p:sldId id="290" r:id="rId18"/>
    <p:sldId id="291" r:id="rId19"/>
    <p:sldId id="273" r:id="rId20"/>
  </p:sldIdLst>
  <p:sldSz cx="9144000" cy="5143500" type="screen16x9"/>
  <p:notesSz cx="9144000" cy="51435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69"/>
    <p:restoredTop sz="76238"/>
  </p:normalViewPr>
  <p:slideViewPr>
    <p:cSldViewPr>
      <p:cViewPr>
        <p:scale>
          <a:sx n="163" d="100"/>
          <a:sy n="163" d="100"/>
        </p:scale>
        <p:origin x="848" y="144"/>
      </p:cViewPr>
      <p:guideLst>
        <p:guide orient="horz" pos="2880"/>
        <p:guide pos="2160"/>
      </p:guideLst>
    </p:cSldViewPr>
  </p:slideViewPr>
  <p:notesTextViewPr>
    <p:cViewPr>
      <p:scale>
        <a:sx n="120" d="100"/>
        <a:sy n="12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80E8ADDF-F159-814D-AE40-EB645E894B0B}" type="datetimeFigureOut">
              <a:rPr kumimoji="1" lang="zh-CN" altLang="en-US" smtClean="0"/>
              <a:t>2024/10/22</a:t>
            </a:fld>
            <a:endParaRPr kumimoji="1" lang="zh-CN" altLang="en-US"/>
          </a:p>
        </p:txBody>
      </p:sp>
      <p:sp>
        <p:nvSpPr>
          <p:cNvPr id="4" name="幻灯片图像占位符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2EFE282E-D830-FB4B-9A2D-B3BAD8DA13B3}" type="slidenum">
              <a:rPr kumimoji="1" lang="zh-CN" altLang="en-US" smtClean="0"/>
              <a:t>‹#›</a:t>
            </a:fld>
            <a:endParaRPr kumimoji="1" lang="zh-CN" altLang="en-US"/>
          </a:p>
        </p:txBody>
      </p:sp>
    </p:spTree>
    <p:extLst>
      <p:ext uri="{BB962C8B-B14F-4D97-AF65-F5344CB8AC3E}">
        <p14:creationId xmlns:p14="http://schemas.microsoft.com/office/powerpoint/2010/main" val="2135405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b="1" dirty="0"/>
              <a:t>Hello</a:t>
            </a:r>
            <a:r>
              <a:rPr kumimoji="1" lang="zh-CN" altLang="en-US" b="1" dirty="0"/>
              <a:t> </a:t>
            </a:r>
            <a:r>
              <a:rPr kumimoji="1" lang="en-US" altLang="zh-CN" b="1" dirty="0"/>
              <a:t>everyone,</a:t>
            </a:r>
            <a:r>
              <a:rPr kumimoji="1" lang="zh-CN" altLang="en-US" b="1" dirty="0"/>
              <a:t> </a:t>
            </a:r>
            <a:r>
              <a:rPr kumimoji="1" lang="en-US" altLang="zh-CN" b="1" dirty="0"/>
              <a:t>I’m</a:t>
            </a:r>
            <a:r>
              <a:rPr kumimoji="1" lang="zh-CN" altLang="en-US" b="1" dirty="0"/>
              <a:t> </a:t>
            </a:r>
            <a:r>
              <a:rPr kumimoji="1" lang="en-US" altLang="zh-CN" b="1" dirty="0" err="1"/>
              <a:t>Shengda</a:t>
            </a:r>
            <a:r>
              <a:rPr kumimoji="1" lang="zh-CN" altLang="en-US" b="1" dirty="0"/>
              <a:t> </a:t>
            </a:r>
            <a:r>
              <a:rPr kumimoji="1" lang="en-US" altLang="zh-CN" b="1" dirty="0"/>
              <a:t>Fan</a:t>
            </a:r>
            <a:r>
              <a:rPr kumimoji="1" lang="zh-CN" altLang="en-US" b="1" dirty="0"/>
              <a:t> </a:t>
            </a:r>
            <a:r>
              <a:rPr kumimoji="1" lang="en-US" altLang="zh-CN" b="1" dirty="0"/>
              <a:t>from</a:t>
            </a:r>
            <a:r>
              <a:rPr kumimoji="1" lang="zh-CN" altLang="en-US" b="1" dirty="0"/>
              <a:t> </a:t>
            </a:r>
            <a:r>
              <a:rPr kumimoji="1" lang="en-US" altLang="zh-CN" b="1" dirty="0" err="1"/>
              <a:t>Beihang</a:t>
            </a:r>
            <a:r>
              <a:rPr kumimoji="1" lang="zh-CN" altLang="en-US" b="1" dirty="0"/>
              <a:t> </a:t>
            </a:r>
            <a:r>
              <a:rPr kumimoji="1" lang="en-US" altLang="zh-CN" b="1" dirty="0"/>
              <a:t>University.</a:t>
            </a:r>
            <a:r>
              <a:rPr kumimoji="1" lang="zh-CN" altLang="en-US" b="1" dirty="0"/>
              <a:t> </a:t>
            </a:r>
            <a:br>
              <a:rPr kumimoji="1" lang="en-US" altLang="zh-CN" b="1" dirty="0"/>
            </a:br>
            <a:r>
              <a:rPr kumimoji="1" lang="en-US" altLang="zh-CN" b="1" dirty="0"/>
              <a:t>I</a:t>
            </a:r>
            <a:r>
              <a:rPr kumimoji="1" lang="zh-CN" altLang="en-US" b="1" dirty="0"/>
              <a:t>’</a:t>
            </a:r>
            <a:r>
              <a:rPr kumimoji="1" lang="en-US" altLang="zh-CN" b="1" dirty="0"/>
              <a:t>m</a:t>
            </a:r>
            <a:r>
              <a:rPr kumimoji="1" lang="zh-CN" altLang="en-US" b="1" dirty="0"/>
              <a:t> </a:t>
            </a:r>
            <a:r>
              <a:rPr kumimoji="1" lang="en-US" altLang="zh-CN" b="1" dirty="0"/>
              <a:t>going</a:t>
            </a:r>
            <a:r>
              <a:rPr kumimoji="1" lang="zh-CN" altLang="en-US" b="1" dirty="0"/>
              <a:t> </a:t>
            </a:r>
            <a:r>
              <a:rPr kumimoji="1" lang="en-US" altLang="zh-CN" b="1" dirty="0"/>
              <a:t>to</a:t>
            </a:r>
            <a:r>
              <a:rPr kumimoji="1" lang="zh-CN" altLang="en-US" b="1" dirty="0"/>
              <a:t> </a:t>
            </a:r>
            <a:r>
              <a:rPr kumimoji="1" lang="en-US" altLang="zh-CN" b="1" dirty="0"/>
              <a:t>present</a:t>
            </a:r>
            <a:r>
              <a:rPr kumimoji="1" lang="zh-CN" altLang="en-US" b="1" dirty="0"/>
              <a:t> </a:t>
            </a:r>
            <a:r>
              <a:rPr kumimoji="1" lang="en-US" altLang="zh-CN" b="1" dirty="0"/>
              <a:t>our</a:t>
            </a:r>
            <a:r>
              <a:rPr kumimoji="1" lang="zh-CN" altLang="en-US" b="1" dirty="0"/>
              <a:t> </a:t>
            </a:r>
            <a:r>
              <a:rPr kumimoji="1" lang="en-US" altLang="zh-CN" b="1" dirty="0"/>
              <a:t>paper</a:t>
            </a:r>
            <a:r>
              <a:rPr kumimoji="1" lang="zh-CN" altLang="en-US" b="1" dirty="0"/>
              <a:t> </a:t>
            </a:r>
            <a:r>
              <a:rPr kumimoji="1" lang="en-US" altLang="zh-CN" b="1" dirty="0"/>
              <a:t>《</a:t>
            </a:r>
            <a:r>
              <a:rPr kumimoji="1" lang="en" altLang="zh-CN" sz="1200" b="1" kern="1200" dirty="0" err="1">
                <a:solidFill>
                  <a:schemeClr val="tx1"/>
                </a:solidFill>
                <a:latin typeface="+mn-lt"/>
                <a:ea typeface="+mn-ea"/>
                <a:cs typeface="+mn-cs"/>
              </a:rPr>
              <a:t>LogicST</a:t>
            </a:r>
            <a:r>
              <a:rPr kumimoji="1" lang="en" altLang="zh-CN" sz="1200" b="1" kern="1200" dirty="0">
                <a:solidFill>
                  <a:schemeClr val="tx1"/>
                </a:solidFill>
                <a:latin typeface="+mn-lt"/>
                <a:ea typeface="+mn-ea"/>
                <a:cs typeface="+mn-cs"/>
              </a:rPr>
              <a:t>: A Logical Self-Training Framework for Document-Level Relation Extraction with Incomplete Annotations</a:t>
            </a:r>
            <a:r>
              <a:rPr kumimoji="1" lang="en-US" altLang="zh-CN" sz="1200" b="1" kern="1200" dirty="0">
                <a:solidFill>
                  <a:schemeClr val="tx1"/>
                </a:solidFill>
                <a:latin typeface="+mn-lt"/>
                <a:ea typeface="+mn-ea"/>
                <a:cs typeface="+mn-cs"/>
              </a:rPr>
              <a:t>》,</a:t>
            </a:r>
            <a:r>
              <a:rPr kumimoji="1" lang="zh-CN" altLang="en-US" sz="1200" b="1" kern="1200" dirty="0">
                <a:solidFill>
                  <a:schemeClr val="tx1"/>
                </a:solidFill>
                <a:latin typeface="+mn-lt"/>
                <a:ea typeface="+mn-ea"/>
                <a:cs typeface="+mn-cs"/>
              </a:rPr>
              <a:t> </a:t>
            </a:r>
            <a:r>
              <a:rPr kumimoji="1" lang="en-US" altLang="zh-CN" sz="1200" b="1" kern="1200" dirty="0">
                <a:solidFill>
                  <a:schemeClr val="tx1"/>
                </a:solidFill>
                <a:latin typeface="+mn-lt"/>
                <a:ea typeface="+mn-ea"/>
                <a:cs typeface="+mn-cs"/>
              </a:rPr>
              <a:t>which</a:t>
            </a:r>
            <a:r>
              <a:rPr kumimoji="1" lang="zh-CN" altLang="en-US" sz="1200" b="1" kern="1200" dirty="0">
                <a:solidFill>
                  <a:schemeClr val="tx1"/>
                </a:solidFill>
                <a:latin typeface="+mn-lt"/>
                <a:ea typeface="+mn-ea"/>
                <a:cs typeface="+mn-cs"/>
              </a:rPr>
              <a:t> </a:t>
            </a:r>
            <a:r>
              <a:rPr kumimoji="1" lang="en-US" altLang="zh-CN" b="1" dirty="0"/>
              <a:t>is</a:t>
            </a:r>
            <a:r>
              <a:rPr kumimoji="1" lang="zh-CN" altLang="en-US" b="1" dirty="0"/>
              <a:t> </a:t>
            </a:r>
            <a:r>
              <a:rPr kumimoji="1" lang="en-US" altLang="zh-CN" b="1" dirty="0"/>
              <a:t>accepted</a:t>
            </a:r>
            <a:r>
              <a:rPr kumimoji="1" lang="zh-CN" altLang="en-US" b="1" dirty="0"/>
              <a:t> </a:t>
            </a:r>
            <a:r>
              <a:rPr kumimoji="1" lang="en-US" altLang="zh-CN" b="1" dirty="0"/>
              <a:t>in</a:t>
            </a:r>
            <a:r>
              <a:rPr kumimoji="1" lang="zh-CN" altLang="en-US" b="1" dirty="0"/>
              <a:t> </a:t>
            </a:r>
            <a:r>
              <a:rPr kumimoji="1" lang="en-US" altLang="zh-CN" b="1" dirty="0"/>
              <a:t>EMNLP</a:t>
            </a:r>
            <a:r>
              <a:rPr kumimoji="1" lang="zh-CN" altLang="en-US" b="1" dirty="0"/>
              <a:t> </a:t>
            </a:r>
            <a:r>
              <a:rPr kumimoji="1" lang="en-US" altLang="zh-CN" b="1" dirty="0"/>
              <a:t>2024</a:t>
            </a:r>
            <a:r>
              <a:rPr kumimoji="1" lang="zh-CN" altLang="en-US" b="1" dirty="0"/>
              <a:t> </a:t>
            </a:r>
            <a:r>
              <a:rPr kumimoji="1" lang="en-US" altLang="zh-CN" b="1" dirty="0"/>
              <a:t>as</a:t>
            </a:r>
            <a:r>
              <a:rPr kumimoji="1" lang="zh-CN" altLang="en-US" b="1" dirty="0"/>
              <a:t> </a:t>
            </a:r>
            <a:r>
              <a:rPr kumimoji="1" lang="en-US" altLang="zh-CN" b="1" dirty="0"/>
              <a:t>a</a:t>
            </a:r>
            <a:r>
              <a:rPr kumimoji="1" lang="zh-CN" altLang="en-US" b="1" dirty="0"/>
              <a:t> </a:t>
            </a:r>
            <a:r>
              <a:rPr kumimoji="1" lang="en-US" altLang="zh-CN" b="1" dirty="0"/>
              <a:t>poster</a:t>
            </a:r>
            <a:r>
              <a:rPr kumimoji="1" lang="zh-CN" altLang="en-US" b="1" dirty="0"/>
              <a:t> </a:t>
            </a:r>
            <a:r>
              <a:rPr kumimoji="1" lang="en-US" altLang="zh-CN" b="1" dirty="0"/>
              <a:t>paper.</a:t>
            </a:r>
            <a:endParaRPr kumimoji="1" lang="zh-CN" altLang="en-US" b="1"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1</a:t>
            </a:fld>
            <a:endParaRPr kumimoji="1" lang="zh-CN" altLang="en-US"/>
          </a:p>
        </p:txBody>
      </p:sp>
    </p:spTree>
    <p:extLst>
      <p:ext uri="{BB962C8B-B14F-4D97-AF65-F5344CB8AC3E}">
        <p14:creationId xmlns:p14="http://schemas.microsoft.com/office/powerpoint/2010/main" val="34769423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dirty="0"/>
              <a:t>We compared </a:t>
            </a:r>
            <a:r>
              <a:rPr lang="en" altLang="zh-CN" b="1" dirty="0" err="1"/>
              <a:t>LogicST</a:t>
            </a:r>
            <a:r>
              <a:rPr lang="en" altLang="zh-CN" dirty="0"/>
              <a:t> against six types of baselines:</a:t>
            </a:r>
          </a:p>
          <a:p>
            <a:pPr>
              <a:buFont typeface="+mj-lt"/>
              <a:buAutoNum type="arabicPeriod"/>
            </a:pPr>
            <a:r>
              <a:rPr lang="en" altLang="zh-CN" b="1" dirty="0"/>
              <a:t>Vanilla baselines</a:t>
            </a:r>
            <a:r>
              <a:rPr lang="en" altLang="zh-CN" dirty="0"/>
              <a:t>: These include top-performing models under fully supervised settings, such as GAIN, ATLOP, and KD-</a:t>
            </a:r>
            <a:r>
              <a:rPr lang="en" altLang="zh-CN" dirty="0" err="1"/>
              <a:t>DocRE</a:t>
            </a:r>
            <a:r>
              <a:rPr lang="en" altLang="zh-CN" dirty="0"/>
              <a:t>.</a:t>
            </a:r>
          </a:p>
          <a:p>
            <a:pPr>
              <a:buFont typeface="+mj-lt"/>
              <a:buAutoNum type="arabicPeriod"/>
            </a:pPr>
            <a:r>
              <a:rPr lang="en" altLang="zh-CN" b="1" dirty="0"/>
              <a:t>Negative sampling methods</a:t>
            </a:r>
            <a:r>
              <a:rPr lang="en" altLang="zh-CN" dirty="0"/>
              <a:t>: This includes techniques like the one proposed by Li et al.</a:t>
            </a:r>
          </a:p>
          <a:p>
            <a:pPr>
              <a:buFont typeface="+mj-lt"/>
              <a:buAutoNum type="arabicPeriod"/>
            </a:pPr>
            <a:r>
              <a:rPr lang="en" altLang="zh-CN" b="1" dirty="0"/>
              <a:t>PU learning-based methods</a:t>
            </a:r>
            <a:r>
              <a:rPr lang="en" altLang="zh-CN" dirty="0"/>
              <a:t>: This category includes SSR-PU and P3M approaches.</a:t>
            </a:r>
          </a:p>
          <a:p>
            <a:pPr>
              <a:buFont typeface="+mj-lt"/>
              <a:buAutoNum type="arabicPeriod"/>
            </a:pPr>
            <a:r>
              <a:rPr lang="en" altLang="zh-CN" b="1" dirty="0"/>
              <a:t>Sub-symbolic self-training methods</a:t>
            </a:r>
            <a:r>
              <a:rPr lang="en" altLang="zh-CN" dirty="0"/>
              <a:t>: Examples are VST, CREST, and CAST.</a:t>
            </a:r>
          </a:p>
          <a:p>
            <a:pPr>
              <a:buFont typeface="+mj-lt"/>
              <a:buAutoNum type="arabicPeriod"/>
            </a:pPr>
            <a:r>
              <a:rPr lang="en" altLang="zh-CN" b="1" dirty="0"/>
              <a:t>Large language model (LLM)-based methods</a:t>
            </a:r>
            <a:r>
              <a:rPr lang="en" altLang="zh-CN" dirty="0"/>
              <a:t>: These include LLaMA2-7B, GPT-3.5, GPT-4, as well as techniques like in-context learning (ICL) for task-specific adaptation, natural language inference (NLI) models for fuzzy matching, and data programming for label denoising.</a:t>
            </a:r>
          </a:p>
          <a:p>
            <a:pPr>
              <a:buFont typeface="+mj-lt"/>
              <a:buAutoNum type="arabicPeriod"/>
            </a:pPr>
            <a:r>
              <a:rPr lang="en" altLang="zh-CN" b="1" dirty="0"/>
              <a:t>Logical frameworks for supervised </a:t>
            </a:r>
            <a:r>
              <a:rPr lang="en" altLang="zh-CN" b="1" dirty="0" err="1"/>
              <a:t>DocRE</a:t>
            </a:r>
            <a:r>
              <a:rPr lang="en" altLang="zh-CN" dirty="0"/>
              <a:t>: This includes approaches like </a:t>
            </a:r>
            <a:r>
              <a:rPr lang="en" altLang="zh-CN" dirty="0" err="1"/>
              <a:t>LogiRE</a:t>
            </a:r>
            <a:r>
              <a:rPr lang="en" altLang="zh-CN" dirty="0"/>
              <a:t>, MILR, and JMRL.</a:t>
            </a:r>
          </a:p>
          <a:p>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10</a:t>
            </a:fld>
            <a:endParaRPr kumimoji="1" lang="zh-CN" altLang="en-US"/>
          </a:p>
        </p:txBody>
      </p:sp>
    </p:spTree>
    <p:extLst>
      <p:ext uri="{BB962C8B-B14F-4D97-AF65-F5344CB8AC3E}">
        <p14:creationId xmlns:p14="http://schemas.microsoft.com/office/powerpoint/2010/main" val="31276517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dirty="0"/>
              <a:t>Table 1 shows four key findings from the Re-</a:t>
            </a:r>
            <a:r>
              <a:rPr lang="en" altLang="zh-CN" dirty="0" err="1"/>
              <a:t>DocRED</a:t>
            </a:r>
            <a:r>
              <a:rPr lang="zh-CN" altLang="en-US" dirty="0"/>
              <a:t>’</a:t>
            </a:r>
            <a:r>
              <a:rPr lang="en-US" altLang="zh-CN" dirty="0"/>
              <a:t>s</a:t>
            </a:r>
            <a:r>
              <a:rPr lang="en" altLang="zh-CN" dirty="0"/>
              <a:t> comparisons:</a:t>
            </a:r>
          </a:p>
          <a:p>
            <a:pPr>
              <a:buFont typeface="+mj-lt"/>
              <a:buAutoNum type="arabicPeriod"/>
            </a:pPr>
            <a:r>
              <a:rPr lang="en" altLang="zh-CN" b="1" dirty="0"/>
              <a:t>LLMs underperform</a:t>
            </a:r>
            <a:r>
              <a:rPr lang="en" altLang="zh-CN" dirty="0"/>
              <a:t>: Despite advanced techniques, LLMs struggle with complex reasoning and domain-specific nuances, and adding noisy in-context samples further degrades their performance.</a:t>
            </a:r>
          </a:p>
          <a:p>
            <a:pPr>
              <a:buFont typeface="+mj-lt"/>
              <a:buAutoNum type="arabicPeriod"/>
            </a:pPr>
            <a:r>
              <a:rPr lang="en" altLang="zh-CN" b="1" dirty="0" err="1"/>
              <a:t>LogicST</a:t>
            </a:r>
            <a:r>
              <a:rPr lang="en" altLang="zh-CN" b="1" dirty="0"/>
              <a:t> outperforms all baselines</a:t>
            </a:r>
            <a:r>
              <a:rPr lang="en" altLang="zh-CN" dirty="0"/>
              <a:t>: It achieves a 7.94% absolute F1 improvement over CAST, setting new state-of-the-art results with 69.26% F1 using BERT-base and 73.29% F1 using </a:t>
            </a:r>
            <a:r>
              <a:rPr lang="en" altLang="zh-CN" dirty="0" err="1"/>
              <a:t>RoBERTa</a:t>
            </a:r>
            <a:r>
              <a:rPr lang="en" altLang="zh-CN" dirty="0"/>
              <a:t>-large.</a:t>
            </a:r>
          </a:p>
          <a:p>
            <a:pPr>
              <a:buFont typeface="+mj-lt"/>
              <a:buAutoNum type="arabicPeriod"/>
            </a:pPr>
            <a:r>
              <a:rPr lang="en" altLang="zh-CN" b="1" dirty="0"/>
              <a:t>Strong balance of precision and recall</a:t>
            </a:r>
            <a:r>
              <a:rPr lang="en" altLang="zh-CN" dirty="0"/>
              <a:t>: </a:t>
            </a:r>
            <a:r>
              <a:rPr lang="en" altLang="zh-CN" dirty="0" err="1"/>
              <a:t>LogicST</a:t>
            </a:r>
            <a:r>
              <a:rPr lang="en" altLang="zh-CN" dirty="0"/>
              <a:t> maintains a superior balance between precision and recall, outperforming other weakly-supervised methods.</a:t>
            </a:r>
          </a:p>
          <a:p>
            <a:pPr>
              <a:buFont typeface="+mj-lt"/>
              <a:buAutoNum type="arabicPeriod"/>
            </a:pPr>
            <a:r>
              <a:rPr lang="en" altLang="zh-CN" b="1" dirty="0"/>
              <a:t>Symbolic logic improves results</a:t>
            </a:r>
            <a:r>
              <a:rPr lang="en" altLang="zh-CN" dirty="0"/>
              <a:t>: </a:t>
            </a:r>
            <a:r>
              <a:rPr lang="en" altLang="zh-CN" dirty="0" err="1"/>
              <a:t>LogicST</a:t>
            </a:r>
            <a:r>
              <a:rPr lang="en" altLang="zh-CN" dirty="0"/>
              <a:t> reduces confirmation bias and addresses class imbalance, improving performance for both frequent and rare relation classes.</a:t>
            </a:r>
          </a:p>
          <a:p>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11</a:t>
            </a:fld>
            <a:endParaRPr kumimoji="1" lang="zh-CN" altLang="en-US"/>
          </a:p>
        </p:txBody>
      </p:sp>
    </p:spTree>
    <p:extLst>
      <p:ext uri="{BB962C8B-B14F-4D97-AF65-F5344CB8AC3E}">
        <p14:creationId xmlns:p14="http://schemas.microsoft.com/office/powerpoint/2010/main" val="1553451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Also,</a:t>
            </a:r>
            <a:r>
              <a:rPr kumimoji="1" lang="zh-CN" altLang="en-US" dirty="0"/>
              <a:t> </a:t>
            </a:r>
            <a:r>
              <a:rPr kumimoji="1" lang="en-US" altLang="zh-CN" dirty="0"/>
              <a:t>we</a:t>
            </a:r>
            <a:r>
              <a:rPr kumimoji="1" lang="zh-CN" altLang="en-US" dirty="0"/>
              <a:t> </a:t>
            </a:r>
            <a:r>
              <a:rPr kumimoji="1" lang="en-US" altLang="zh-CN" dirty="0"/>
              <a:t>demonstrate</a:t>
            </a:r>
            <a:r>
              <a:rPr kumimoji="1" lang="zh-CN" altLang="en-US" dirty="0"/>
              <a:t> </a:t>
            </a:r>
            <a:r>
              <a:rPr kumimoji="1" lang="en-US" altLang="zh-CN" dirty="0"/>
              <a:t>that</a:t>
            </a:r>
            <a:r>
              <a:rPr kumimoji="1" lang="zh-CN" altLang="en-US" dirty="0"/>
              <a:t> </a:t>
            </a:r>
            <a:r>
              <a:rPr kumimoji="1" lang="en-US" altLang="zh-CN" dirty="0" err="1"/>
              <a:t>LogicST</a:t>
            </a:r>
            <a:r>
              <a:rPr kumimoji="1" lang="zh-CN" altLang="en-US" dirty="0"/>
              <a:t> </a:t>
            </a:r>
            <a:r>
              <a:rPr lang="en-US" altLang="zh-CN" sz="1200" b="1" spc="15" dirty="0">
                <a:latin typeface="Trebuchet MS"/>
                <a:cs typeface="Trebuchet MS"/>
              </a:rPr>
              <a:t>consistently outperforms all strong baselines</a:t>
            </a:r>
            <a:r>
              <a:rPr lang="zh-CN" altLang="en-US" sz="1200" b="1" spc="15" dirty="0">
                <a:latin typeface="Trebuchet MS"/>
                <a:cs typeface="Trebuchet MS"/>
              </a:rPr>
              <a:t> </a:t>
            </a:r>
            <a:r>
              <a:rPr lang="en-US" altLang="zh-CN" sz="1200" b="1" spc="15" dirty="0">
                <a:latin typeface="Trebuchet MS"/>
                <a:cs typeface="Trebuchet MS"/>
              </a:rPr>
              <a:t>under</a:t>
            </a:r>
            <a:r>
              <a:rPr lang="zh-CN" altLang="en-US" sz="1200" b="1" spc="15" dirty="0">
                <a:latin typeface="Trebuchet MS"/>
                <a:cs typeface="Trebuchet MS"/>
              </a:rPr>
              <a:t> </a:t>
            </a:r>
            <a:r>
              <a:rPr lang="en-US" altLang="zh-CN" sz="1200" b="1" spc="15" dirty="0" err="1">
                <a:latin typeface="Trebuchet MS"/>
                <a:cs typeface="Trebuchet MS"/>
              </a:rPr>
              <a:t>extremly</a:t>
            </a:r>
            <a:r>
              <a:rPr lang="zh-CN" altLang="en-US" sz="1200" b="1" spc="15" dirty="0">
                <a:latin typeface="Trebuchet MS"/>
                <a:cs typeface="Trebuchet MS"/>
              </a:rPr>
              <a:t> </a:t>
            </a:r>
            <a:r>
              <a:rPr lang="en-US" altLang="zh-CN" sz="1200" b="1" spc="15" dirty="0" err="1">
                <a:latin typeface="Trebuchet MS"/>
                <a:cs typeface="Trebuchet MS"/>
              </a:rPr>
              <a:t>unlabeld</a:t>
            </a:r>
            <a:r>
              <a:rPr lang="zh-CN" altLang="en-US" sz="1200" b="1" spc="15" dirty="0">
                <a:latin typeface="Trebuchet MS"/>
                <a:cs typeface="Trebuchet MS"/>
              </a:rPr>
              <a:t> </a:t>
            </a:r>
            <a:r>
              <a:rPr lang="en-US" altLang="zh-CN" sz="1200" b="1" spc="15" dirty="0">
                <a:latin typeface="Trebuchet MS"/>
                <a:cs typeface="Trebuchet MS"/>
              </a:rPr>
              <a:t>settings.</a:t>
            </a:r>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12</a:t>
            </a:fld>
            <a:endParaRPr kumimoji="1" lang="zh-CN" altLang="en-US"/>
          </a:p>
        </p:txBody>
      </p:sp>
    </p:spTree>
    <p:extLst>
      <p:ext uri="{BB962C8B-B14F-4D97-AF65-F5344CB8AC3E}">
        <p14:creationId xmlns:p14="http://schemas.microsoft.com/office/powerpoint/2010/main" val="29748915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And</a:t>
            </a:r>
            <a:r>
              <a:rPr kumimoji="1" lang="zh-CN" altLang="en-US" dirty="0"/>
              <a:t> </a:t>
            </a:r>
            <a:r>
              <a:rPr lang="en-US" altLang="zh-CN" sz="1200" b="1" spc="15" dirty="0" err="1">
                <a:latin typeface="Trebuchet MS"/>
                <a:cs typeface="Trebuchet MS"/>
              </a:rPr>
              <a:t>LogicST</a:t>
            </a:r>
            <a:r>
              <a:rPr lang="en-US" altLang="zh-CN" sz="1200" b="1" spc="15" dirty="0">
                <a:latin typeface="Trebuchet MS"/>
                <a:cs typeface="Trebuchet MS"/>
              </a:rPr>
              <a:t> consistently surpasses all baseline models</a:t>
            </a:r>
            <a:r>
              <a:rPr lang="zh-CN" altLang="en-US" sz="1200" b="1" spc="15" dirty="0">
                <a:latin typeface="Trebuchet MS"/>
                <a:cs typeface="Trebuchet MS"/>
              </a:rPr>
              <a:t> </a:t>
            </a:r>
            <a:r>
              <a:rPr lang="en-US" altLang="zh-CN" sz="1200" b="1" spc="15" dirty="0">
                <a:latin typeface="Trebuchet MS"/>
                <a:cs typeface="Trebuchet MS"/>
              </a:rPr>
              <a:t>on</a:t>
            </a:r>
            <a:r>
              <a:rPr lang="zh-CN" altLang="en-US" sz="1200" b="1" spc="15" dirty="0">
                <a:latin typeface="Trebuchet MS"/>
                <a:cs typeface="Trebuchet MS"/>
              </a:rPr>
              <a:t> </a:t>
            </a:r>
            <a:r>
              <a:rPr lang="en-US" altLang="zh-CN" sz="1200" b="1" spc="15" dirty="0">
                <a:latin typeface="Trebuchet MS"/>
                <a:cs typeface="Trebuchet MS"/>
              </a:rPr>
              <a:t>the</a:t>
            </a:r>
            <a:r>
              <a:rPr lang="zh-CN" altLang="en-US" sz="1200" b="1" spc="15" dirty="0">
                <a:latin typeface="Trebuchet MS"/>
                <a:cs typeface="Trebuchet MS"/>
              </a:rPr>
              <a:t> </a:t>
            </a:r>
            <a:r>
              <a:rPr lang="en-US" altLang="zh-CN" sz="1200" b="1" spc="15" dirty="0">
                <a:latin typeface="Trebuchet MS"/>
                <a:cs typeface="Trebuchet MS"/>
              </a:rPr>
              <a:t>DWIE</a:t>
            </a:r>
            <a:r>
              <a:rPr lang="zh-CN" altLang="en-US" sz="1200" b="1" spc="15" dirty="0">
                <a:latin typeface="Trebuchet MS"/>
                <a:cs typeface="Trebuchet MS"/>
              </a:rPr>
              <a:t> </a:t>
            </a:r>
            <a:r>
              <a:rPr lang="en-US" altLang="zh-CN" sz="1200" b="1" spc="15" dirty="0">
                <a:latin typeface="Trebuchet MS"/>
                <a:cs typeface="Trebuchet MS"/>
              </a:rPr>
              <a:t>dataset</a:t>
            </a:r>
            <a:r>
              <a:rPr lang="zh-CN" altLang="en-US" sz="1200" b="1" spc="15" dirty="0">
                <a:latin typeface="Trebuchet MS"/>
                <a:cs typeface="Trebuchet MS"/>
              </a:rPr>
              <a:t> </a:t>
            </a:r>
            <a:r>
              <a:rPr lang="en-US" altLang="zh-CN" sz="1200" b="1" spc="15" dirty="0">
                <a:latin typeface="Trebuchet MS"/>
                <a:cs typeface="Trebuchet MS"/>
              </a:rPr>
              <a:t>across different sampling ratios</a:t>
            </a:r>
            <a:r>
              <a:rPr kumimoji="1" lang="en-US" altLang="zh-CN" sz="1200" b="1" spc="15" dirty="0">
                <a:latin typeface="Trebuchet MS"/>
                <a:cs typeface="Trebuchet MS"/>
              </a:rPr>
              <a:t>.</a:t>
            </a:r>
            <a:br>
              <a:rPr kumimoji="1" lang="en-US" altLang="zh-CN" sz="1200" b="1" spc="15" dirty="0">
                <a:latin typeface="Trebuchet MS"/>
                <a:cs typeface="Trebuchet MS"/>
              </a:rPr>
            </a:br>
            <a:br>
              <a:rPr kumimoji="1" lang="en-US" altLang="zh-CN" sz="1200" b="1" spc="15" dirty="0">
                <a:latin typeface="Trebuchet MS"/>
                <a:cs typeface="Trebuchet MS"/>
              </a:rPr>
            </a:br>
            <a:r>
              <a:rPr lang="en" altLang="zh-CN" dirty="0"/>
              <a:t>However, the improvement of </a:t>
            </a:r>
            <a:r>
              <a:rPr lang="en" altLang="zh-CN" dirty="0" err="1"/>
              <a:t>LogicST</a:t>
            </a:r>
            <a:r>
              <a:rPr lang="en" altLang="zh-CN" dirty="0"/>
              <a:t> is less pronounced on the DWIE dataset compared to </a:t>
            </a:r>
            <a:r>
              <a:rPr lang="en" altLang="zh-CN" dirty="0" err="1"/>
              <a:t>DocRED</a:t>
            </a:r>
            <a:r>
              <a:rPr lang="en" altLang="zh-CN" dirty="0"/>
              <a:t>. This difference is due to how the datasets are constructed. The DWIE dataset is generated through uniform sampling, making it simpler, whereas the missing annotations in </a:t>
            </a:r>
            <a:r>
              <a:rPr lang="en" altLang="zh-CN" dirty="0" err="1"/>
              <a:t>DocRED</a:t>
            </a:r>
            <a:r>
              <a:rPr lang="en" altLang="zh-CN" dirty="0"/>
              <a:t> come from distant supervision, which introduces biases towards popular classes and entities. As a result, the DWIE dataset is less complex, which narrows the performance gap between different frameworks.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spc="15" dirty="0">
              <a:latin typeface="Trebuchet MS"/>
              <a:cs typeface="Trebuchet MS"/>
            </a:endParaRPr>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13</a:t>
            </a:fld>
            <a:endParaRPr kumimoji="1" lang="zh-CN" altLang="en-US"/>
          </a:p>
        </p:txBody>
      </p:sp>
    </p:spTree>
    <p:extLst>
      <p:ext uri="{BB962C8B-B14F-4D97-AF65-F5344CB8AC3E}">
        <p14:creationId xmlns:p14="http://schemas.microsoft.com/office/powerpoint/2010/main" val="1800215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b="1" dirty="0"/>
              <a:t>The results in Table 3 demonstrate that the </a:t>
            </a:r>
            <a:r>
              <a:rPr lang="en-US" altLang="zh-CN" b="1" dirty="0"/>
              <a:t>logical</a:t>
            </a:r>
            <a:r>
              <a:rPr lang="zh-CN" altLang="en-US" b="1" dirty="0"/>
              <a:t> </a:t>
            </a:r>
            <a:r>
              <a:rPr lang="en-US" altLang="zh-CN" b="1" dirty="0"/>
              <a:t>frameworks</a:t>
            </a:r>
            <a:r>
              <a:rPr lang="zh-CN" altLang="en-US" b="1" dirty="0"/>
              <a:t> </a:t>
            </a:r>
            <a:r>
              <a:rPr lang="en-US" altLang="zh-CN" b="1" dirty="0"/>
              <a:t>designed</a:t>
            </a:r>
            <a:r>
              <a:rPr lang="zh-CN" altLang="en-US" b="1" dirty="0"/>
              <a:t> </a:t>
            </a:r>
            <a:r>
              <a:rPr lang="en-US" altLang="zh-CN" b="1" dirty="0"/>
              <a:t>under</a:t>
            </a:r>
            <a:r>
              <a:rPr lang="zh-CN" altLang="en-US" b="1" dirty="0"/>
              <a:t> </a:t>
            </a:r>
            <a:r>
              <a:rPr lang="en-US" altLang="zh-CN" b="1" dirty="0"/>
              <a:t>fully</a:t>
            </a:r>
            <a:r>
              <a:rPr lang="zh-CN" altLang="en-US" b="1" dirty="0"/>
              <a:t> </a:t>
            </a:r>
            <a:r>
              <a:rPr lang="en-US" altLang="zh-CN" b="1" dirty="0"/>
              <a:t>supervised-settings</a:t>
            </a:r>
            <a:r>
              <a:rPr lang="en" altLang="zh-CN" b="1" dirty="0"/>
              <a:t> only slightly improve the backbone model‘s performance</a:t>
            </a:r>
            <a:r>
              <a:rPr lang="zh-CN" altLang="en-US" b="1" dirty="0"/>
              <a:t> </a:t>
            </a:r>
            <a:r>
              <a:rPr lang="en-US" altLang="zh-CN" b="1" dirty="0"/>
              <a:t>under</a:t>
            </a:r>
            <a:r>
              <a:rPr lang="zh-CN" altLang="en-US" b="1" dirty="0"/>
              <a:t> </a:t>
            </a:r>
            <a:r>
              <a:rPr lang="en-US" altLang="zh-CN" b="1" dirty="0"/>
              <a:t>incomplete</a:t>
            </a:r>
            <a:r>
              <a:rPr lang="zh-CN" altLang="en-US" b="1" dirty="0"/>
              <a:t> </a:t>
            </a:r>
            <a:r>
              <a:rPr lang="en-US" altLang="zh-CN" b="1" dirty="0"/>
              <a:t>annotations</a:t>
            </a:r>
            <a:r>
              <a:rPr lang="en" altLang="zh-CN" b="1" dirty="0"/>
              <a:t>, primarily because they rely on noisy labels for calculating the classification loss, which often leads to overfitting. In contrast, </a:t>
            </a:r>
            <a:r>
              <a:rPr lang="en" altLang="zh-CN" b="1" dirty="0" err="1"/>
              <a:t>LogicST</a:t>
            </a:r>
            <a:r>
              <a:rPr lang="en" altLang="zh-CN" b="1" dirty="0"/>
              <a:t> focuses on correcting these noisy labels, resulting in significantly better performance when dealing with incomplete annotations.</a:t>
            </a:r>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14</a:t>
            </a:fld>
            <a:endParaRPr kumimoji="1" lang="zh-CN" altLang="en-US"/>
          </a:p>
        </p:txBody>
      </p:sp>
    </p:spTree>
    <p:extLst>
      <p:ext uri="{BB962C8B-B14F-4D97-AF65-F5344CB8AC3E}">
        <p14:creationId xmlns:p14="http://schemas.microsoft.com/office/powerpoint/2010/main" val="6224951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b="1" dirty="0"/>
              <a:t>We analyzed the relation extraction performance by categorizing it into four groups based on the distance between entity pairs to assess the ability to capture long-range dependencies. As seen in Figure 4, the </a:t>
            </a:r>
            <a:r>
              <a:rPr lang="en" altLang="zh-CN" b="1" dirty="0" err="1"/>
              <a:t>LogicST</a:t>
            </a:r>
            <a:r>
              <a:rPr lang="en" altLang="zh-CN" b="1" dirty="0"/>
              <a:t> framework consistently outperforms all strong baselines across all distance groups.</a:t>
            </a:r>
          </a:p>
          <a:p>
            <a:endParaRPr kumimoji="1" lang="zh-CN" altLang="en-US" b="1"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15</a:t>
            </a:fld>
            <a:endParaRPr kumimoji="1" lang="zh-CN" altLang="en-US"/>
          </a:p>
        </p:txBody>
      </p:sp>
    </p:spTree>
    <p:extLst>
      <p:ext uri="{BB962C8B-B14F-4D97-AF65-F5344CB8AC3E}">
        <p14:creationId xmlns:p14="http://schemas.microsoft.com/office/powerpoint/2010/main" val="12726280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a:t>Table 4 presents the</a:t>
            </a:r>
            <a:r>
              <a:rPr kumimoji="1" lang="zh-CN" altLang="en-US" dirty="0"/>
              <a:t> </a:t>
            </a:r>
            <a:r>
              <a:rPr kumimoji="1" lang="en" altLang="zh-CN" dirty="0"/>
              <a:t>training time of various frameworks.</a:t>
            </a:r>
            <a:r>
              <a:rPr kumimoji="1" lang="zh-CN" altLang="en-US" dirty="0"/>
              <a:t> </a:t>
            </a:r>
            <a:r>
              <a:rPr kumimoji="1" lang="en-US" altLang="zh-CN" dirty="0"/>
              <a:t>As</a:t>
            </a:r>
            <a:r>
              <a:rPr kumimoji="1" lang="zh-CN" altLang="en-US" dirty="0"/>
              <a:t> </a:t>
            </a:r>
            <a:r>
              <a:rPr kumimoji="1" lang="en-US" altLang="zh-CN" dirty="0"/>
              <a:t>seen,</a:t>
            </a:r>
            <a:r>
              <a:rPr kumimoji="1" lang="zh-CN" altLang="en-US" dirty="0"/>
              <a:t> </a:t>
            </a:r>
            <a:r>
              <a:rPr kumimoji="1" lang="en-US" altLang="zh-CN" dirty="0"/>
              <a:t>our</a:t>
            </a:r>
            <a:r>
              <a:rPr kumimoji="1" lang="zh-CN" altLang="en-US" dirty="0"/>
              <a:t> </a:t>
            </a:r>
            <a:r>
              <a:rPr kumimoji="1" lang="en-US" altLang="zh-CN" dirty="0" err="1"/>
              <a:t>LogicST</a:t>
            </a:r>
            <a:r>
              <a:rPr kumimoji="1" lang="zh-CN" altLang="en-US" dirty="0"/>
              <a:t> </a:t>
            </a:r>
            <a:r>
              <a:rPr kumimoji="1" lang="en-US" altLang="zh-CN" dirty="0"/>
              <a:t>framework</a:t>
            </a:r>
            <a:r>
              <a:rPr kumimoji="1" lang="zh-CN" altLang="en-US" dirty="0"/>
              <a:t> </a:t>
            </a:r>
            <a:r>
              <a:rPr kumimoji="1" lang="en-US" altLang="zh-CN" dirty="0"/>
              <a:t>is</a:t>
            </a:r>
            <a:r>
              <a:rPr kumimoji="1" lang="zh-CN" altLang="en-US" dirty="0"/>
              <a:t> </a:t>
            </a:r>
            <a:r>
              <a:rPr kumimoji="1" lang="en-US" altLang="zh-CN" dirty="0"/>
              <a:t>lighter</a:t>
            </a:r>
            <a:r>
              <a:rPr kumimoji="1" lang="zh-CN" altLang="en-US" dirty="0"/>
              <a:t> </a:t>
            </a:r>
            <a:r>
              <a:rPr kumimoji="1" lang="en-US" altLang="zh-CN" dirty="0"/>
              <a:t>than</a:t>
            </a:r>
            <a:r>
              <a:rPr kumimoji="1" lang="zh-CN" altLang="en-US" dirty="0"/>
              <a:t> </a:t>
            </a:r>
            <a:r>
              <a:rPr kumimoji="1" lang="en-US" altLang="zh-CN" dirty="0"/>
              <a:t>other</a:t>
            </a:r>
            <a:r>
              <a:rPr kumimoji="1" lang="zh-CN" altLang="en-US" dirty="0"/>
              <a:t> </a:t>
            </a:r>
            <a:r>
              <a:rPr kumimoji="1" lang="en-US" altLang="zh-CN" dirty="0"/>
              <a:t>self</a:t>
            </a:r>
            <a:r>
              <a:rPr kumimoji="1" lang="zh-CN" altLang="en-US" dirty="0"/>
              <a:t> </a:t>
            </a:r>
            <a:r>
              <a:rPr kumimoji="1" lang="en-US" altLang="zh-CN" dirty="0"/>
              <a:t>training</a:t>
            </a:r>
            <a:r>
              <a:rPr kumimoji="1" lang="zh-CN" altLang="en-US" dirty="0"/>
              <a:t> </a:t>
            </a:r>
            <a:r>
              <a:rPr kumimoji="1" lang="en-US" altLang="zh-CN" dirty="0"/>
              <a:t>frameworks</a:t>
            </a:r>
            <a:r>
              <a:rPr kumimoji="1" lang="zh-CN" altLang="en-US" dirty="0"/>
              <a:t> </a:t>
            </a:r>
            <a:r>
              <a:rPr kumimoji="1" lang="en-US" altLang="zh-CN" dirty="0" err="1"/>
              <a:t>suchas</a:t>
            </a:r>
            <a:r>
              <a:rPr kumimoji="1" lang="zh-CN" altLang="en-US" dirty="0"/>
              <a:t> </a:t>
            </a:r>
            <a:r>
              <a:rPr kumimoji="1" lang="en-US" altLang="zh-CN" dirty="0"/>
              <a:t>CAST.</a:t>
            </a:r>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16</a:t>
            </a:fld>
            <a:endParaRPr kumimoji="1" lang="zh-CN" altLang="en-US"/>
          </a:p>
        </p:txBody>
      </p:sp>
    </p:spTree>
    <p:extLst>
      <p:ext uri="{BB962C8B-B14F-4D97-AF65-F5344CB8AC3E}">
        <p14:creationId xmlns:p14="http://schemas.microsoft.com/office/powerpoint/2010/main" val="21260585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dirty="0"/>
              <a:t>To evaluate the impact of the scoring function, we plotted the F1 scores of different model variants over training epochs, as shown in Figure 5. The results show two key findings:</a:t>
            </a:r>
          </a:p>
          <a:p>
            <a:pPr>
              <a:buFont typeface="+mj-lt"/>
              <a:buAutoNum type="arabicPeriod"/>
            </a:pPr>
            <a:r>
              <a:rPr lang="en" altLang="zh-CN" dirty="0"/>
              <a:t>Without considering the probability of diagnoses, the model struggles with correcting false positives. Initially, it improves by addressing false negatives, but later overfits to new errors, leading to a performance decline.</a:t>
            </a:r>
          </a:p>
          <a:p>
            <a:pPr>
              <a:buFont typeface="+mj-lt"/>
              <a:buAutoNum type="arabicPeriod"/>
            </a:pPr>
            <a:r>
              <a:rPr lang="en" altLang="zh-CN" dirty="0"/>
              <a:t>Without considering the reward of diagnoses, the framework fails to correct enough false negatives during early training, resulting in sub-optimal performance overall.</a:t>
            </a:r>
          </a:p>
          <a:p>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17</a:t>
            </a:fld>
            <a:endParaRPr kumimoji="1" lang="zh-CN" altLang="en-US"/>
          </a:p>
        </p:txBody>
      </p:sp>
    </p:spTree>
    <p:extLst>
      <p:ext uri="{BB962C8B-B14F-4D97-AF65-F5344CB8AC3E}">
        <p14:creationId xmlns:p14="http://schemas.microsoft.com/office/powerpoint/2010/main" val="41102349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dirty="0"/>
              <a:t>We conducted an ablation experiment to evaluate the effectiveness of </a:t>
            </a:r>
            <a:r>
              <a:rPr lang="en" altLang="zh-CN" dirty="0" err="1"/>
              <a:t>LogicST’s</a:t>
            </a:r>
            <a:r>
              <a:rPr lang="en" altLang="zh-CN" dirty="0"/>
              <a:t> components. Additionally, we introduced a baseline called "Fixed Diagnosis," which uses implication and composition rules to complement the training labels before the two-stage training, keeping these labels fixed throughout the process. The results in Table 5 highlight three key points:</a:t>
            </a:r>
          </a:p>
          <a:p>
            <a:pPr>
              <a:buFont typeface="+mj-lt"/>
              <a:buAutoNum type="arabicPeriod"/>
            </a:pPr>
            <a:r>
              <a:rPr lang="en" altLang="zh-CN" dirty="0"/>
              <a:t>The </a:t>
            </a:r>
            <a:r>
              <a:rPr lang="en" altLang="zh-CN" b="1" dirty="0"/>
              <a:t>EMA teacher</a:t>
            </a:r>
            <a:r>
              <a:rPr lang="en" altLang="zh-CN" dirty="0"/>
              <a:t> is crucial for reducing the impact of noisy labels and stabilizing the training process.</a:t>
            </a:r>
          </a:p>
          <a:p>
            <a:pPr>
              <a:buFont typeface="+mj-lt"/>
              <a:buAutoNum type="arabicPeriod"/>
            </a:pPr>
            <a:r>
              <a:rPr lang="en" altLang="zh-CN" b="1" dirty="0"/>
              <a:t>Logical diagnosis</a:t>
            </a:r>
            <a:r>
              <a:rPr lang="en" altLang="zh-CN" dirty="0"/>
              <a:t> significantly enhances the quality and coverage of pseudo-labels, boosting performance.</a:t>
            </a:r>
          </a:p>
          <a:p>
            <a:pPr>
              <a:buFont typeface="+mj-lt"/>
              <a:buAutoNum type="arabicPeriod"/>
            </a:pPr>
            <a:r>
              <a:rPr lang="en" altLang="zh-CN" dirty="0"/>
              <a:t>While adding missing triplets through logical rules produces competitive results, the "Fixed Diagnosis" method underperforms compared to </a:t>
            </a:r>
            <a:r>
              <a:rPr lang="en" altLang="zh-CN" dirty="0" err="1"/>
              <a:t>LogicST</a:t>
            </a:r>
            <a:r>
              <a:rPr lang="en" altLang="zh-CN" dirty="0"/>
              <a:t> because it cannot account for additional false negatives identified during training by the backbone model.</a:t>
            </a:r>
          </a:p>
          <a:p>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18</a:t>
            </a:fld>
            <a:endParaRPr kumimoji="1" lang="zh-CN" altLang="en-US"/>
          </a:p>
        </p:txBody>
      </p:sp>
    </p:spTree>
    <p:extLst>
      <p:ext uri="{BB962C8B-B14F-4D97-AF65-F5344CB8AC3E}">
        <p14:creationId xmlns:p14="http://schemas.microsoft.com/office/powerpoint/2010/main" val="29860064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Thank</a:t>
            </a:r>
            <a:r>
              <a:rPr kumimoji="1" lang="zh-CN" altLang="en-US" dirty="0"/>
              <a:t> </a:t>
            </a:r>
            <a:r>
              <a:rPr kumimoji="1" lang="en-US" altLang="zh-CN" dirty="0"/>
              <a:t>you.</a:t>
            </a:r>
            <a:r>
              <a:rPr kumimoji="1" lang="zh-CN" altLang="en-US" dirty="0"/>
              <a:t> </a:t>
            </a:r>
            <a:r>
              <a:rPr kumimoji="1" lang="en-US" altLang="zh-CN" dirty="0"/>
              <a:t>That’s</a:t>
            </a:r>
            <a:r>
              <a:rPr kumimoji="1" lang="zh-CN" altLang="en-US" dirty="0"/>
              <a:t> </a:t>
            </a:r>
            <a:r>
              <a:rPr kumimoji="1" lang="en-US" altLang="zh-CN" dirty="0"/>
              <a:t>all</a:t>
            </a:r>
            <a:r>
              <a:rPr kumimoji="1" lang="zh-CN" altLang="en-US" dirty="0"/>
              <a:t> </a:t>
            </a:r>
            <a:r>
              <a:rPr kumimoji="1" lang="en-US" altLang="zh-CN" dirty="0"/>
              <a:t>my</a:t>
            </a:r>
            <a:r>
              <a:rPr kumimoji="1" lang="zh-CN" altLang="en-US" dirty="0"/>
              <a:t> </a:t>
            </a:r>
            <a:r>
              <a:rPr kumimoji="1" lang="en-US" altLang="zh-CN" dirty="0"/>
              <a:t>presentation.</a:t>
            </a:r>
            <a:br>
              <a:rPr kumimoji="1" lang="en-US" altLang="zh-CN" dirty="0"/>
            </a:br>
            <a:r>
              <a:rPr kumimoji="1" lang="en-US" altLang="zh-CN" dirty="0"/>
              <a:t>Feel</a:t>
            </a:r>
            <a:r>
              <a:rPr kumimoji="1" lang="zh-CN" altLang="en-US" dirty="0"/>
              <a:t> </a:t>
            </a:r>
            <a:r>
              <a:rPr kumimoji="1" lang="en-US" altLang="zh-CN" dirty="0"/>
              <a:t>free</a:t>
            </a:r>
            <a:r>
              <a:rPr kumimoji="1" lang="zh-CN" altLang="en-US" dirty="0"/>
              <a:t> </a:t>
            </a:r>
            <a:r>
              <a:rPr kumimoji="1" lang="en-US" altLang="zh-CN" dirty="0"/>
              <a:t>to</a:t>
            </a:r>
            <a:r>
              <a:rPr kumimoji="1" lang="zh-CN" altLang="en-US" dirty="0"/>
              <a:t> </a:t>
            </a:r>
            <a:r>
              <a:rPr kumimoji="1" lang="en-US" altLang="zh-CN" dirty="0"/>
              <a:t>contact</a:t>
            </a:r>
            <a:r>
              <a:rPr kumimoji="1" lang="zh-CN" altLang="en-US" dirty="0"/>
              <a:t> </a:t>
            </a:r>
            <a:r>
              <a:rPr kumimoji="1" lang="en-US" altLang="zh-CN" dirty="0"/>
              <a:t>me</a:t>
            </a:r>
            <a:r>
              <a:rPr kumimoji="1" lang="zh-CN" altLang="en-US" dirty="0"/>
              <a:t> </a:t>
            </a:r>
            <a:r>
              <a:rPr kumimoji="1" lang="en-US" altLang="zh-CN" dirty="0"/>
              <a:t>if</a:t>
            </a:r>
            <a:r>
              <a:rPr kumimoji="1" lang="zh-CN" altLang="en-US" dirty="0"/>
              <a:t> </a:t>
            </a:r>
            <a:r>
              <a:rPr kumimoji="1" lang="en-US" altLang="zh-CN" dirty="0"/>
              <a:t>you</a:t>
            </a:r>
            <a:r>
              <a:rPr kumimoji="1" lang="zh-CN" altLang="en-US" dirty="0"/>
              <a:t> </a:t>
            </a:r>
            <a:r>
              <a:rPr kumimoji="1" lang="en-US" altLang="zh-CN" dirty="0"/>
              <a:t>have</a:t>
            </a:r>
            <a:r>
              <a:rPr kumimoji="1" lang="zh-CN" altLang="en-US" dirty="0"/>
              <a:t> </a:t>
            </a:r>
            <a:r>
              <a:rPr kumimoji="1" lang="en-US" altLang="zh-CN" dirty="0"/>
              <a:t>any</a:t>
            </a:r>
            <a:r>
              <a:rPr kumimoji="1" lang="zh-CN" altLang="en-US" dirty="0"/>
              <a:t> </a:t>
            </a:r>
            <a:r>
              <a:rPr kumimoji="1" lang="en-US" altLang="zh-CN"/>
              <a:t>question.</a:t>
            </a:r>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19</a:t>
            </a:fld>
            <a:endParaRPr kumimoji="1" lang="zh-CN" altLang="en-US"/>
          </a:p>
        </p:txBody>
      </p:sp>
    </p:spTree>
    <p:extLst>
      <p:ext uri="{BB962C8B-B14F-4D97-AF65-F5344CB8AC3E}">
        <p14:creationId xmlns:p14="http://schemas.microsoft.com/office/powerpoint/2010/main" val="4199734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b="0" dirty="0"/>
              <a:t>Unlike sentence-level relation extraction, which focuses on individual entity pairs, </a:t>
            </a:r>
            <a:r>
              <a:rPr lang="en-US" altLang="zh-CN" b="0" dirty="0"/>
              <a:t>document-level</a:t>
            </a:r>
            <a:r>
              <a:rPr lang="zh-CN" altLang="en-US" b="0" dirty="0"/>
              <a:t> </a:t>
            </a:r>
            <a:r>
              <a:rPr lang="en-US" altLang="zh-CN" b="0" dirty="0"/>
              <a:t>relation</a:t>
            </a:r>
            <a:r>
              <a:rPr lang="zh-CN" altLang="en-US" b="0" dirty="0"/>
              <a:t> </a:t>
            </a:r>
            <a:r>
              <a:rPr lang="en-US" altLang="zh-CN" b="0" dirty="0"/>
              <a:t>extraction</a:t>
            </a:r>
            <a:r>
              <a:rPr lang="en" altLang="zh-CN" b="0" dirty="0"/>
              <a:t> is challenged by the vast number of potential entity pairs. This number increases quadratically</a:t>
            </a:r>
            <a:r>
              <a:rPr lang="zh-CN" altLang="en-US" b="0" dirty="0"/>
              <a:t> </a:t>
            </a:r>
            <a:r>
              <a:rPr lang="en" altLang="zh-CN" dirty="0"/>
              <a:t>/</a:t>
            </a:r>
            <a:r>
              <a:rPr lang="en" altLang="zh-CN" dirty="0" err="1"/>
              <a:t>kwɒˈdrætɪkli</a:t>
            </a:r>
            <a:r>
              <a:rPr lang="en" altLang="zh-CN" dirty="0"/>
              <a:t>/</a:t>
            </a:r>
            <a:r>
              <a:rPr lang="en" altLang="zh-CN" b="0" dirty="0"/>
              <a:t> with the number of entities, making it nearly impossible for annotators to c</a:t>
            </a:r>
            <a:r>
              <a:rPr lang="en-US" altLang="zh-CN" b="0" dirty="0" err="1"/>
              <a:t>arefully</a:t>
            </a:r>
            <a:r>
              <a:rPr lang="en" altLang="zh-CN" b="0" dirty="0"/>
              <a:t> verify the validity of each triplet. Although semi-automatic strategies, such as the recommend-revise annotation method, can alleviate annotators’ workload, they still fail to provide gold-quality datasets. Consequently, these datasets are prone to contain numerous false negative samples. For example, over 60% triplets are not annotated in </a:t>
            </a:r>
            <a:r>
              <a:rPr lang="en" altLang="zh-CN" b="0" dirty="0" err="1"/>
              <a:t>DocRED</a:t>
            </a:r>
            <a:r>
              <a:rPr lang="en" altLang="zh-CN" b="0" dirty="0"/>
              <a:t>. Therefore, training models from incompletely annotated datasets is crucial and practical for </a:t>
            </a:r>
            <a:r>
              <a:rPr lang="en" altLang="zh-CN" b="0" dirty="0" err="1"/>
              <a:t>DocRE</a:t>
            </a:r>
            <a:r>
              <a:rPr lang="en" altLang="zh-CN" b="0" dirty="0"/>
              <a:t>.</a:t>
            </a:r>
          </a:p>
          <a:p>
            <a:endParaRPr kumimoji="1" lang="zh-CN" altLang="en-US" b="0"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2</a:t>
            </a:fld>
            <a:endParaRPr kumimoji="1" lang="zh-CN" altLang="en-US"/>
          </a:p>
        </p:txBody>
      </p:sp>
    </p:spTree>
    <p:extLst>
      <p:ext uri="{BB962C8B-B14F-4D97-AF65-F5344CB8AC3E}">
        <p14:creationId xmlns:p14="http://schemas.microsoft.com/office/powerpoint/2010/main" val="720732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dirty="0"/>
              <a:t>Existing efforts to address incomplete labeling problems in </a:t>
            </a:r>
            <a:r>
              <a:rPr lang="en" altLang="zh-CN" dirty="0" err="1"/>
              <a:t>DocRE</a:t>
            </a:r>
            <a:r>
              <a:rPr lang="en" altLang="zh-CN" dirty="0"/>
              <a:t> can be categorized into: negative sampling, positive-unlabeled (PU) learning, and sub-symbolic self-training. Negative sampling avoids overfitting to false negatives but fails to effectively utilize the semantic information of unsampled samples. PU learning adjusts the loss weights assigned to relational classes but overlooks the intra-class variability among distinct samples. Sub-symbolic self-training, representing the current state-of-the-art, iteratively re-annotates negative samples, fully utilizing all sample information and accounting for within-class differences. However, it neglects the informative structures between entity pairs, leading to sub-optimal extraction performance and extended training times.</a:t>
            </a:r>
          </a:p>
          <a:p>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3</a:t>
            </a:fld>
            <a:endParaRPr kumimoji="1" lang="zh-CN" altLang="en-US"/>
          </a:p>
        </p:txBody>
      </p:sp>
    </p:spTree>
    <p:extLst>
      <p:ext uri="{BB962C8B-B14F-4D97-AF65-F5344CB8AC3E}">
        <p14:creationId xmlns:p14="http://schemas.microsoft.com/office/powerpoint/2010/main" val="394611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a:t>To address above three limitations, this work integrates symbolic knowledge</a:t>
            </a:r>
            <a:r>
              <a:rPr kumimoji="1" lang="zh-CN" altLang="en-US" dirty="0"/>
              <a:t> </a:t>
            </a:r>
            <a:r>
              <a:rPr kumimoji="1" lang="en" altLang="zh-CN" dirty="0"/>
              <a:t>into the self-training framework, providing a novel</a:t>
            </a:r>
            <a:r>
              <a:rPr kumimoji="1" lang="zh-CN" altLang="en-US" dirty="0"/>
              <a:t> </a:t>
            </a:r>
            <a:r>
              <a:rPr kumimoji="1" lang="en" altLang="zh-CN" dirty="0"/>
              <a:t>perspective on </a:t>
            </a:r>
            <a:r>
              <a:rPr kumimoji="1" lang="en" altLang="zh-CN" dirty="0" err="1"/>
              <a:t>DocRE</a:t>
            </a:r>
            <a:r>
              <a:rPr kumimoji="1" lang="en" altLang="zh-CN" dirty="0"/>
              <a:t> with incomplete annotations.</a:t>
            </a:r>
          </a:p>
          <a:p>
            <a:endParaRPr kumimoji="1" lang="en" altLang="zh-CN" dirty="0"/>
          </a:p>
          <a:p>
            <a:r>
              <a:rPr kumimoji="1" lang="en" altLang="zh-CN" dirty="0"/>
              <a:t>Our key insight is that symbolic knowledge, such</a:t>
            </a:r>
            <a:r>
              <a:rPr kumimoji="1" lang="zh-CN" altLang="en-US" dirty="0"/>
              <a:t> </a:t>
            </a:r>
            <a:r>
              <a:rPr kumimoji="1" lang="en" altLang="zh-CN" dirty="0"/>
              <a:t>as logical rules, can be utilized as diagnostic tools</a:t>
            </a:r>
            <a:r>
              <a:rPr kumimoji="1" lang="zh-CN" altLang="en-US" dirty="0"/>
              <a:t> </a:t>
            </a:r>
            <a:r>
              <a:rPr kumimoji="1" lang="en" altLang="zh-CN" dirty="0"/>
              <a:t>to identify conflicts between pseudo-labels.</a:t>
            </a:r>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4</a:t>
            </a:fld>
            <a:endParaRPr kumimoji="1" lang="zh-CN" altLang="en-US"/>
          </a:p>
        </p:txBody>
      </p:sp>
    </p:spTree>
    <p:extLst>
      <p:ext uri="{BB962C8B-B14F-4D97-AF65-F5344CB8AC3E}">
        <p14:creationId xmlns:p14="http://schemas.microsoft.com/office/powerpoint/2010/main" val="27263141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dirty="0"/>
              <a:t>For example, in Figure 1, there are contradictions such as stating that </a:t>
            </a:r>
            <a:r>
              <a:rPr lang="en" altLang="zh-CN" i="1" dirty="0"/>
              <a:t>Have You Ever Been in Love</a:t>
            </a:r>
            <a:r>
              <a:rPr lang="en" altLang="zh-CN" dirty="0"/>
              <a:t> is a part of </a:t>
            </a:r>
            <a:r>
              <a:rPr lang="en" altLang="zh-CN" i="1" dirty="0"/>
              <a:t>One Heart</a:t>
            </a:r>
            <a:r>
              <a:rPr lang="en" altLang="zh-CN" dirty="0"/>
              <a:t>, while at the same time claiming that </a:t>
            </a:r>
            <a:r>
              <a:rPr lang="en" altLang="zh-CN" i="1" dirty="0"/>
              <a:t>One Heart</a:t>
            </a:r>
            <a:r>
              <a:rPr lang="en" altLang="zh-CN" dirty="0"/>
              <a:t> does not include </a:t>
            </a:r>
            <a:r>
              <a:rPr lang="en" altLang="zh-CN" i="1" dirty="0"/>
              <a:t>Have You Ever Been in Love</a:t>
            </a:r>
            <a:r>
              <a:rPr lang="en" altLang="zh-CN" dirty="0"/>
              <a:t> as one of its parts. This inconsistency violates the logical rule that if something is part of another, the reverse must also be true. By adjusting certain pseudo-labels to correct these contradictions, we can improve the accuracy of the pseudo-labels and help reduce the common problem of confirmation bias.</a:t>
            </a:r>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5</a:t>
            </a:fld>
            <a:endParaRPr kumimoji="1" lang="zh-CN" altLang="en-US"/>
          </a:p>
        </p:txBody>
      </p:sp>
    </p:spTree>
    <p:extLst>
      <p:ext uri="{BB962C8B-B14F-4D97-AF65-F5344CB8AC3E}">
        <p14:creationId xmlns:p14="http://schemas.microsoft.com/office/powerpoint/2010/main" val="2478145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dirty="0"/>
              <a:t>The </a:t>
            </a:r>
            <a:r>
              <a:rPr lang="en" altLang="zh-CN" dirty="0" err="1"/>
              <a:t>LogicST</a:t>
            </a:r>
            <a:r>
              <a:rPr lang="en" altLang="zh-CN" dirty="0"/>
              <a:t> framework operates in three main steps. First, the teacher model assigns a score to each candidate triplet and generates pseudo-labels based on a confidence threshold. Next, a sequential diagnosis method is applied to correct the pseudo-labels. Finally, the corrected pseudo-labels are used to optimize the student model, and the exponential moving average of its weights is used to further improve the teacher model.</a:t>
            </a:r>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6</a:t>
            </a:fld>
            <a:endParaRPr kumimoji="1" lang="zh-CN" altLang="en-US"/>
          </a:p>
        </p:txBody>
      </p:sp>
    </p:spTree>
    <p:extLst>
      <p:ext uri="{BB962C8B-B14F-4D97-AF65-F5344CB8AC3E}">
        <p14:creationId xmlns:p14="http://schemas.microsoft.com/office/powerpoint/2010/main" val="38044706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a:t>
            </a:r>
            <a:r>
              <a:rPr lang="en" altLang="zh-CN" dirty="0"/>
              <a:t>n </a:t>
            </a:r>
            <a:r>
              <a:rPr lang="en" altLang="zh-CN" dirty="0" err="1"/>
              <a:t>LogicST</a:t>
            </a:r>
            <a:r>
              <a:rPr lang="en" altLang="zh-CN" dirty="0"/>
              <a:t>, the input for resolving conflicts consists of three components:</a:t>
            </a:r>
          </a:p>
          <a:p>
            <a:pPr>
              <a:buFont typeface="+mj-lt"/>
              <a:buAutoNum type="arabicPeriod"/>
            </a:pPr>
            <a:r>
              <a:rPr lang="en" altLang="zh-CN" b="1" dirty="0"/>
              <a:t>GP ∪</a:t>
            </a:r>
            <a:r>
              <a:rPr lang="zh-CN" altLang="en-US" b="1" dirty="0"/>
              <a:t> </a:t>
            </a:r>
            <a:r>
              <a:rPr lang="en" altLang="zh-CN" dirty="0"/>
              <a:t>and</a:t>
            </a:r>
            <a:r>
              <a:rPr lang="zh-CN" altLang="en-US" dirty="0"/>
              <a:t> </a:t>
            </a:r>
            <a:r>
              <a:rPr lang="en" altLang="zh-CN" b="1" dirty="0"/>
              <a:t> GN</a:t>
            </a:r>
            <a:r>
              <a:rPr lang="en" altLang="zh-CN" dirty="0"/>
              <a:t> – This represents all possible relational triplets.</a:t>
            </a:r>
          </a:p>
          <a:p>
            <a:pPr>
              <a:buFont typeface="+mj-lt"/>
              <a:buAutoNum type="arabicPeriod"/>
            </a:pPr>
            <a:r>
              <a:rPr lang="en" altLang="zh-CN" b="1" dirty="0"/>
              <a:t>f</a:t>
            </a:r>
            <a:r>
              <a:rPr lang="el-GR" altLang="zh-CN" b="1" dirty="0"/>
              <a:t>θ</a:t>
            </a:r>
            <a:r>
              <a:rPr lang="en" altLang="zh-CN" b="1" dirty="0"/>
              <a:t>t</a:t>
            </a:r>
            <a:r>
              <a:rPr lang="en" altLang="zh-CN" dirty="0"/>
              <a:t> – This is the teacher model, which computes logits and binary pseudo-labels for all triplets. Each pseudo-label is a key-value pair in the format of the triplet and its corresponding </a:t>
            </a:r>
            <a:r>
              <a:rPr lang="en" altLang="zh-CN" dirty="0" err="1"/>
              <a:t>boolean</a:t>
            </a:r>
            <a:r>
              <a:rPr lang="en" altLang="zh-CN" dirty="0"/>
              <a:t> value.</a:t>
            </a:r>
          </a:p>
          <a:p>
            <a:pPr>
              <a:buFont typeface="+mj-lt"/>
              <a:buAutoNum type="arabicPeriod"/>
            </a:pPr>
            <a:r>
              <a:rPr lang="en" altLang="zh-CN" b="1" dirty="0"/>
              <a:t>K</a:t>
            </a:r>
            <a:r>
              <a:rPr lang="en" altLang="zh-CN" dirty="0"/>
              <a:t> – This is a set of first-order logical rules that capture the dependencies between different relations. To ensure the quality of these rules, we use a frequency-based method from the development set, which includes rules for implication, composition, and negation.</a:t>
            </a:r>
          </a:p>
          <a:p>
            <a:endParaRPr kumimoji="1" lang="en-US" altLang="zh-CN" dirty="0"/>
          </a:p>
          <a:p>
            <a:endParaRPr kumimoji="1" lang="en-US" altLang="zh-CN" dirty="0"/>
          </a:p>
          <a:p>
            <a:r>
              <a:rPr kumimoji="1" lang="en" altLang="zh-CN" dirty="0"/>
              <a:t>Conflicts arise when the pseudo-labels O produced by the teacher model are not compatible</a:t>
            </a:r>
            <a:r>
              <a:rPr kumimoji="1" lang="zh-CN" altLang="en-US" dirty="0"/>
              <a:t> </a:t>
            </a:r>
            <a:r>
              <a:rPr kumimoji="1" lang="en" altLang="zh-CN" dirty="0"/>
              <a:t>with the logical rules K</a:t>
            </a:r>
            <a:r>
              <a:rPr kumimoji="1" lang="en-US" altLang="zh-CN" dirty="0"/>
              <a:t>.</a:t>
            </a:r>
          </a:p>
          <a:p>
            <a:r>
              <a:rPr kumimoji="1" lang="en-US" altLang="zh-CN" dirty="0"/>
              <a:t>The</a:t>
            </a:r>
            <a:r>
              <a:rPr kumimoji="1" lang="zh-CN" altLang="en-US" dirty="0"/>
              <a:t> </a:t>
            </a:r>
            <a:r>
              <a:rPr kumimoji="1" lang="en" altLang="zh-CN" dirty="0"/>
              <a:t>predicates</a:t>
            </a:r>
            <a:r>
              <a:rPr kumimoji="1" lang="zh-CN" altLang="en-US" b="0" dirty="0"/>
              <a:t> </a:t>
            </a:r>
            <a:r>
              <a:rPr lang="en" altLang="zh-CN" b="1" dirty="0"/>
              <a:t>keep(·)</a:t>
            </a:r>
            <a:r>
              <a:rPr lang="en" altLang="zh-CN" dirty="0"/>
              <a:t> indicates that we keep the current </a:t>
            </a:r>
            <a:r>
              <a:rPr lang="en" altLang="zh-CN" dirty="0" err="1"/>
              <a:t>boolean</a:t>
            </a:r>
            <a:r>
              <a:rPr lang="en" altLang="zh-CN" dirty="0"/>
              <a:t> value of a pseudo-label.</a:t>
            </a:r>
          </a:p>
          <a:p>
            <a:endParaRPr lang="en" altLang="zh-CN" dirty="0"/>
          </a:p>
          <a:p>
            <a:r>
              <a:rPr lang="en" altLang="zh-CN" dirty="0"/>
              <a:t>The goal of </a:t>
            </a:r>
            <a:r>
              <a:rPr lang="en" altLang="zh-CN" dirty="0" err="1"/>
              <a:t>LogicST</a:t>
            </a:r>
            <a:r>
              <a:rPr lang="en" altLang="zh-CN" dirty="0"/>
              <a:t> is to identify and flip a subset of these pseudo-labels, referred to as </a:t>
            </a:r>
            <a:r>
              <a:rPr lang="el-GR" altLang="zh-CN" b="1" dirty="0"/>
              <a:t>ω</a:t>
            </a:r>
            <a:r>
              <a:rPr lang="el-GR" altLang="zh-CN" dirty="0"/>
              <a:t>, </a:t>
            </a:r>
            <a:r>
              <a:rPr lang="en" altLang="zh-CN" dirty="0"/>
              <a:t>to resolve any conflicts that arise. This process is known as </a:t>
            </a:r>
            <a:r>
              <a:rPr lang="en" altLang="zh-CN" b="1" dirty="0"/>
              <a:t>diagnosis</a:t>
            </a:r>
            <a:r>
              <a:rPr lang="en" altLang="zh-CN" dirty="0"/>
              <a:t>. By strategically flipping certain labels, we improve the overall consistency and accuracy of the model.</a:t>
            </a:r>
          </a:p>
          <a:p>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7</a:t>
            </a:fld>
            <a:endParaRPr kumimoji="1" lang="zh-CN" altLang="en-US"/>
          </a:p>
        </p:txBody>
      </p:sp>
    </p:spTree>
    <p:extLst>
      <p:ext uri="{BB962C8B-B14F-4D97-AF65-F5344CB8AC3E}">
        <p14:creationId xmlns:p14="http://schemas.microsoft.com/office/powerpoint/2010/main" val="31263205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dirty="0"/>
              <a:t>During each iteration, the algorithm checks if the current minimal candidate set, </a:t>
            </a:r>
            <a:r>
              <a:rPr lang="el-GR" altLang="zh-CN" b="1" dirty="0"/>
              <a:t>ω</a:t>
            </a:r>
            <a:r>
              <a:rPr lang="el-GR" altLang="zh-CN" dirty="0"/>
              <a:t>, </a:t>
            </a:r>
            <a:r>
              <a:rPr lang="en" altLang="zh-CN" dirty="0"/>
              <a:t>can resolve the conflict between the pseudo-labels, </a:t>
            </a:r>
            <a:r>
              <a:rPr lang="en" altLang="zh-CN" b="1" dirty="0"/>
              <a:t>O</a:t>
            </a:r>
            <a:r>
              <a:rPr lang="en" altLang="zh-CN" dirty="0"/>
              <a:t>, and the logical rules, </a:t>
            </a:r>
            <a:r>
              <a:rPr lang="en" altLang="zh-CN" b="1" dirty="0"/>
              <a:t>K</a:t>
            </a:r>
            <a:r>
              <a:rPr lang="en" altLang="zh-CN" dirty="0"/>
              <a:t>. This involves assessing whether the intersection of </a:t>
            </a:r>
            <a:r>
              <a:rPr lang="el-GR" altLang="zh-CN" b="1" dirty="0"/>
              <a:t>ω</a:t>
            </a:r>
            <a:r>
              <a:rPr lang="el-GR" altLang="zh-CN" dirty="0"/>
              <a:t> </a:t>
            </a:r>
            <a:r>
              <a:rPr lang="en" altLang="zh-CN" dirty="0"/>
              <a:t>with the set of conflicting pseudo-labels from this iteration, represented by </a:t>
            </a:r>
            <a:r>
              <a:rPr lang="en" altLang="zh-CN" b="1" dirty="0"/>
              <a:t>{o1, ..., oℓ}</a:t>
            </a:r>
            <a:r>
              <a:rPr lang="en" altLang="zh-CN" dirty="0"/>
              <a:t>, is empty or not. Here's how it works:</a:t>
            </a:r>
            <a:br>
              <a:rPr lang="en" altLang="zh-CN" dirty="0"/>
            </a:br>
            <a:endParaRPr lang="en" altLang="zh-CN" dirty="0"/>
          </a:p>
          <a:p>
            <a:pPr>
              <a:buFont typeface="+mj-lt"/>
              <a:buAutoNum type="arabicPeriod"/>
            </a:pPr>
            <a:r>
              <a:rPr lang="en" altLang="zh-CN" b="1" dirty="0"/>
              <a:t>Case 1: Conflict Already Resolved</a:t>
            </a:r>
            <a:r>
              <a:rPr lang="en" altLang="zh-CN" dirty="0"/>
              <a:t> If </a:t>
            </a:r>
            <a:r>
              <a:rPr lang="el-GR" altLang="zh-CN" b="1" dirty="0"/>
              <a:t>ω</a:t>
            </a:r>
            <a:r>
              <a:rPr lang="el-GR" altLang="zh-CN" dirty="0"/>
              <a:t> </a:t>
            </a:r>
            <a:r>
              <a:rPr lang="en" altLang="zh-CN" dirty="0"/>
              <a:t>contains at least one of the conflicting pseudo-labels, meaning </a:t>
            </a:r>
            <a:r>
              <a:rPr lang="el-GR" altLang="zh-CN" b="1" dirty="0"/>
              <a:t>ω ∩ {</a:t>
            </a:r>
            <a:r>
              <a:rPr lang="en" altLang="zh-CN" b="1" dirty="0"/>
              <a:t>o1, ..., oℓ} ≠ ∅</a:t>
            </a:r>
            <a:r>
              <a:rPr lang="en" altLang="zh-CN" dirty="0"/>
              <a:t>, then the conflict can already be resolved. In this case, no further changes are needed, and the current set </a:t>
            </a:r>
            <a:r>
              <a:rPr lang="el-GR" altLang="zh-CN" b="1" dirty="0"/>
              <a:t>ω</a:t>
            </a:r>
            <a:r>
              <a:rPr lang="el-GR" altLang="zh-CN" dirty="0"/>
              <a:t> </a:t>
            </a:r>
            <a:r>
              <a:rPr lang="en" altLang="zh-CN" dirty="0"/>
              <a:t>is sufficient to address the issue. This is marked by the check symbol (✓) in Figure 1.</a:t>
            </a:r>
            <a:br>
              <a:rPr lang="en" altLang="zh-CN" dirty="0"/>
            </a:br>
            <a:endParaRPr lang="en" altLang="zh-CN" dirty="0"/>
          </a:p>
          <a:p>
            <a:pPr>
              <a:buFont typeface="+mj-lt"/>
              <a:buAutoNum type="arabicPeriod"/>
            </a:pPr>
            <a:r>
              <a:rPr lang="en" altLang="zh-CN" b="1" dirty="0"/>
              <a:t>Case 2: Conflict Not Resolved</a:t>
            </a:r>
            <a:r>
              <a:rPr lang="en" altLang="zh-CN" dirty="0"/>
              <a:t> If the intersection is empty, meaning </a:t>
            </a:r>
            <a:r>
              <a:rPr lang="el-GR" altLang="zh-CN" b="1" dirty="0"/>
              <a:t>ω ∩ {</a:t>
            </a:r>
            <a:r>
              <a:rPr lang="en" altLang="zh-CN" b="1" dirty="0"/>
              <a:t>o1, ..., oℓ} = ∅</a:t>
            </a:r>
            <a:r>
              <a:rPr lang="en" altLang="zh-CN" dirty="0"/>
              <a:t>, then the current set </a:t>
            </a:r>
            <a:r>
              <a:rPr lang="el-GR" altLang="zh-CN" b="1" dirty="0"/>
              <a:t>ω</a:t>
            </a:r>
            <a:r>
              <a:rPr lang="el-GR" altLang="zh-CN" dirty="0"/>
              <a:t> </a:t>
            </a:r>
            <a:r>
              <a:rPr lang="en" altLang="zh-CN" dirty="0"/>
              <a:t>does not contain any of the conflicting pseudo-labels and cannot resolve the conflict. In this case, the algorithm replaces </a:t>
            </a:r>
            <a:r>
              <a:rPr lang="el-GR" altLang="zh-CN" b="1" dirty="0"/>
              <a:t>ω</a:t>
            </a:r>
            <a:r>
              <a:rPr lang="el-GR" altLang="zh-CN" dirty="0"/>
              <a:t> </a:t>
            </a:r>
            <a:r>
              <a:rPr lang="en" altLang="zh-CN" dirty="0"/>
              <a:t>with its supersets. Each superset includes one additional conflicting pseudo-label from </a:t>
            </a:r>
            <a:r>
              <a:rPr lang="en" altLang="zh-CN" b="1" dirty="0"/>
              <a:t>{o1, ..., oℓ}</a:t>
            </a:r>
            <a:r>
              <a:rPr lang="en" altLang="zh-CN" dirty="0"/>
              <a:t>. This situation is marked by the cross symbol (✗) in Figure 1.</a:t>
            </a:r>
            <a:br>
              <a:rPr lang="en" altLang="zh-CN" dirty="0"/>
            </a:br>
            <a:endParaRPr lang="en" altLang="zh-CN" dirty="0"/>
          </a:p>
          <a:p>
            <a:r>
              <a:rPr lang="en" altLang="zh-CN" dirty="0"/>
              <a:t>In essence, the algorithm iteratively adjusts </a:t>
            </a:r>
            <a:r>
              <a:rPr lang="el-GR" altLang="zh-CN" b="1" dirty="0"/>
              <a:t>ω</a:t>
            </a:r>
            <a:r>
              <a:rPr lang="el-GR" altLang="zh-CN" dirty="0"/>
              <a:t> </a:t>
            </a:r>
            <a:r>
              <a:rPr lang="en" altLang="zh-CN" dirty="0"/>
              <a:t>by checking if it can resolve the conflict and, if not, expands it until the conflict is addressed.</a:t>
            </a:r>
          </a:p>
          <a:p>
            <a:endParaRPr lang="en" altLang="zh-CN" dirty="0"/>
          </a:p>
          <a:p>
            <a:r>
              <a:rPr lang="en" altLang="zh-CN" dirty="0"/>
              <a:t>Once the minimal candidate sets are expanded</a:t>
            </a:r>
            <a:r>
              <a:rPr lang="zh-CN" altLang="en-US" dirty="0"/>
              <a:t> </a:t>
            </a:r>
            <a:r>
              <a:rPr lang="en" altLang="zh-CN" dirty="0"/>
              <a:t>and evaluated, </a:t>
            </a:r>
            <a:r>
              <a:rPr lang="en" altLang="zh-CN" dirty="0" err="1"/>
              <a:t>LogicST</a:t>
            </a:r>
            <a:r>
              <a:rPr lang="en" altLang="zh-CN" dirty="0"/>
              <a:t> proceeds to remove any</a:t>
            </a:r>
            <a:r>
              <a:rPr lang="zh-CN" altLang="en-US" dirty="0"/>
              <a:t> </a:t>
            </a:r>
            <a:r>
              <a:rPr lang="en" altLang="zh-CN" dirty="0"/>
              <a:t>supersets that are redundant</a:t>
            </a:r>
            <a:r>
              <a:rPr lang="en-US" altLang="zh-CN" dirty="0"/>
              <a:t>.</a:t>
            </a:r>
            <a:r>
              <a:rPr lang="zh-CN" altLang="en-US" dirty="0"/>
              <a:t> </a:t>
            </a:r>
            <a:r>
              <a:rPr lang="en" altLang="zh-CN" dirty="0"/>
              <a:t>This ensures that only the minimal diagnosis sets,</a:t>
            </a:r>
          </a:p>
          <a:p>
            <a:r>
              <a:rPr lang="en" altLang="zh-CN" dirty="0"/>
              <a:t>those that can resolve the conflict with the fewest</a:t>
            </a:r>
            <a:r>
              <a:rPr lang="zh-CN" altLang="en-US" dirty="0"/>
              <a:t> </a:t>
            </a:r>
            <a:r>
              <a:rPr lang="en" altLang="zh-CN" dirty="0"/>
              <a:t>changes, remain.</a:t>
            </a:r>
          </a:p>
          <a:p>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8</a:t>
            </a:fld>
            <a:endParaRPr kumimoji="1" lang="zh-CN" altLang="en-US"/>
          </a:p>
        </p:txBody>
      </p:sp>
    </p:spTree>
    <p:extLst>
      <p:ext uri="{BB962C8B-B14F-4D97-AF65-F5344CB8AC3E}">
        <p14:creationId xmlns:p14="http://schemas.microsoft.com/office/powerpoint/2010/main" val="13692410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 altLang="zh-CN" dirty="0"/>
          </a:p>
          <a:p>
            <a:r>
              <a:rPr lang="en" altLang="zh-CN" dirty="0"/>
              <a:t>Although Algorithm 2 can compute all minimal candidate sets, it has a time complexity of </a:t>
            </a:r>
            <a:r>
              <a:rPr lang="en" altLang="zh-CN" b="1" dirty="0"/>
              <a:t>O(|</a:t>
            </a:r>
            <a:r>
              <a:rPr lang="el-GR" altLang="zh-CN" b="1" dirty="0"/>
              <a:t>Ω|²)</a:t>
            </a:r>
            <a:r>
              <a:rPr lang="el-GR" altLang="zh-CN" dirty="0"/>
              <a:t> </a:t>
            </a:r>
            <a:r>
              <a:rPr lang="en" altLang="zh-CN" dirty="0"/>
              <a:t>in each iteration due to the need to remove non-minimal sets. This becomes impractical when dealing with numerous conflicts. Additionally, as shown in Figure 1, there are often multiple minimal candidate sets that fit the criteria, but only one specific set will be used to flip the pseudo-labels during training.</a:t>
            </a:r>
          </a:p>
          <a:p>
            <a:r>
              <a:rPr lang="en" altLang="zh-CN" dirty="0"/>
              <a:t>To tackle these challenges, </a:t>
            </a:r>
            <a:r>
              <a:rPr lang="en" altLang="zh-CN" b="1" dirty="0" err="1"/>
              <a:t>LogicST</a:t>
            </a:r>
            <a:r>
              <a:rPr lang="en" altLang="zh-CN" dirty="0"/>
              <a:t> introduces a scoring function, </a:t>
            </a:r>
            <a:r>
              <a:rPr lang="en" altLang="zh-CN" b="1" dirty="0"/>
              <a:t>F(</a:t>
            </a:r>
            <a:r>
              <a:rPr lang="el-GR" altLang="zh-CN" b="1" dirty="0"/>
              <a:t>ω|</a:t>
            </a:r>
            <a:r>
              <a:rPr lang="en" altLang="zh-CN" b="1" dirty="0"/>
              <a:t>S)</a:t>
            </a:r>
            <a:r>
              <a:rPr lang="en" altLang="zh-CN" dirty="0"/>
              <a:t>, which evaluates a diagnosis </a:t>
            </a:r>
            <a:r>
              <a:rPr lang="el-GR" altLang="zh-CN" b="1" dirty="0"/>
              <a:t>ω</a:t>
            </a:r>
            <a:r>
              <a:rPr lang="el-GR" altLang="zh-CN" dirty="0"/>
              <a:t> </a:t>
            </a:r>
            <a:r>
              <a:rPr lang="en" altLang="zh-CN" dirty="0"/>
              <a:t>based on the input </a:t>
            </a:r>
            <a:r>
              <a:rPr lang="en" altLang="zh-CN" b="1" dirty="0"/>
              <a:t>S</a:t>
            </a:r>
            <a:r>
              <a:rPr lang="en" altLang="zh-CN" dirty="0"/>
              <a:t>. </a:t>
            </a:r>
            <a:br>
              <a:rPr lang="en" altLang="zh-CN" dirty="0"/>
            </a:br>
            <a:br>
              <a:rPr lang="en" altLang="zh-CN" dirty="0"/>
            </a:br>
            <a:r>
              <a:rPr lang="en" altLang="zh-CN" dirty="0"/>
              <a:t>Specifically, </a:t>
            </a:r>
            <a:r>
              <a:rPr lang="en" altLang="zh-CN" dirty="0" err="1"/>
              <a:t>LogicST</a:t>
            </a:r>
            <a:r>
              <a:rPr lang="en" altLang="zh-CN" dirty="0"/>
              <a:t> defines a scoring</a:t>
            </a:r>
            <a:r>
              <a:rPr lang="zh-CN" altLang="en-US" dirty="0"/>
              <a:t> </a:t>
            </a:r>
            <a:r>
              <a:rPr lang="en" altLang="zh-CN" dirty="0"/>
              <a:t>function that dynamically evaluates the probabilities and rewards of each diagnosis.</a:t>
            </a:r>
          </a:p>
          <a:p>
            <a:br>
              <a:rPr lang="en" altLang="zh-CN" dirty="0"/>
            </a:br>
            <a:r>
              <a:rPr lang="en" altLang="zh-CN" dirty="0"/>
              <a:t>After updating the minimal diagnostic sets in each iteration, only the </a:t>
            </a:r>
            <a:r>
              <a:rPr lang="en" altLang="zh-CN" b="1" dirty="0"/>
              <a:t>Top K</a:t>
            </a:r>
            <a:r>
              <a:rPr lang="en" altLang="zh-CN" dirty="0"/>
              <a:t> diagnoses with the highest scores are kept, significantly reducing the computation time. Ultimately, the highest-scoring candidate set is used to update the student model, a process known as </a:t>
            </a:r>
            <a:r>
              <a:rPr lang="en" altLang="zh-CN" b="1" dirty="0"/>
              <a:t>best-first sampling</a:t>
            </a:r>
            <a:r>
              <a:rPr lang="en" altLang="zh-CN" dirty="0"/>
              <a:t> in model-based diagnosis.</a:t>
            </a:r>
          </a:p>
          <a:p>
            <a:endParaRPr kumimoji="1" lang="zh-CN" altLang="en-US" dirty="0"/>
          </a:p>
        </p:txBody>
      </p:sp>
      <p:sp>
        <p:nvSpPr>
          <p:cNvPr id="4" name="灯片编号占位符 3"/>
          <p:cNvSpPr>
            <a:spLocks noGrp="1"/>
          </p:cNvSpPr>
          <p:nvPr>
            <p:ph type="sldNum" sz="quarter" idx="5"/>
          </p:nvPr>
        </p:nvSpPr>
        <p:spPr/>
        <p:txBody>
          <a:bodyPr/>
          <a:lstStyle/>
          <a:p>
            <a:fld id="{2EFE282E-D830-FB4B-9A2D-B3BAD8DA13B3}" type="slidenum">
              <a:rPr kumimoji="1" lang="zh-CN" altLang="en-US" smtClean="0"/>
              <a:t>9</a:t>
            </a:fld>
            <a:endParaRPr kumimoji="1" lang="zh-CN" altLang="en-US"/>
          </a:p>
        </p:txBody>
      </p:sp>
    </p:spTree>
    <p:extLst>
      <p:ext uri="{BB962C8B-B14F-4D97-AF65-F5344CB8AC3E}">
        <p14:creationId xmlns:p14="http://schemas.microsoft.com/office/powerpoint/2010/main" val="1774438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ctrTitle"/>
          </p:nvPr>
        </p:nvSpPr>
        <p:spPr>
          <a:xfrm>
            <a:off x="356775" y="313557"/>
            <a:ext cx="8430449" cy="391159"/>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10/22/24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
        <p:nvSpPr>
          <p:cNvPr id="8" name="Holder 4">
            <a:extLst>
              <a:ext uri="{FF2B5EF4-FFF2-40B4-BE49-F238E27FC236}">
                <a16:creationId xmlns:a16="http://schemas.microsoft.com/office/drawing/2014/main" id="{26F5B566-E6C2-2BAF-56F7-E8189154B0E1}"/>
              </a:ext>
            </a:extLst>
          </p:cNvPr>
          <p:cNvSpPr>
            <a:spLocks noGrp="1"/>
          </p:cNvSpPr>
          <p:nvPr>
            <p:ph type="ftr" sz="quarter" idx="5"/>
          </p:nvPr>
        </p:nvSpPr>
        <p:spPr>
          <a:xfrm>
            <a:off x="6108439" y="4882560"/>
            <a:ext cx="3053601" cy="153888"/>
          </a:xfrm>
          <a:prstGeom prst="rect">
            <a:avLst/>
          </a:prstGeom>
        </p:spPr>
        <p:txBody>
          <a:bodyPr wrap="square" lIns="0" tIns="0" rIns="0" bIns="0">
            <a:spAutoFit/>
          </a:bodyPr>
          <a:lstStyle>
            <a:lvl1pPr>
              <a:defRPr sz="1000" b="0" i="0">
                <a:solidFill>
                  <a:schemeClr val="tx1"/>
                </a:solidFill>
                <a:latin typeface="Trebuchet MS"/>
                <a:cs typeface="Trebuchet MS"/>
              </a:defRPr>
            </a:lvl1pPr>
          </a:lstStyle>
          <a:p>
            <a:pPr marL="12700">
              <a:spcBef>
                <a:spcPts val="85"/>
              </a:spcBef>
            </a:pPr>
            <a:r>
              <a:rPr lang="en" spc="-15" dirty="0"/>
              <a:t>Presentation</a:t>
            </a:r>
            <a:r>
              <a:rPr lang="en" spc="-40" dirty="0"/>
              <a:t> for </a:t>
            </a:r>
            <a:r>
              <a:rPr lang="en" spc="45" dirty="0"/>
              <a:t>EMNLP</a:t>
            </a:r>
            <a:r>
              <a:rPr lang="en" spc="-40" dirty="0"/>
              <a:t> </a:t>
            </a:r>
            <a:r>
              <a:rPr lang="en" spc="5" dirty="0"/>
              <a:t>202</a:t>
            </a:r>
            <a:r>
              <a:rPr lang="en" altLang="zh-CN" spc="5" dirty="0"/>
              <a:t>4</a:t>
            </a:r>
            <a:r>
              <a:rPr lang="en" spc="-35" dirty="0"/>
              <a:t> </a:t>
            </a:r>
            <a:r>
              <a:rPr lang="en" spc="-315" dirty="0"/>
              <a:t>|</a:t>
            </a:r>
            <a:r>
              <a:rPr lang="en" spc="-40" dirty="0"/>
              <a:t> </a:t>
            </a:r>
            <a:r>
              <a:rPr lang="en" altLang="zh-CN" spc="-75" dirty="0"/>
              <a:t>12</a:t>
            </a:r>
            <a:r>
              <a:rPr lang="en" sz="975" spc="-112" baseline="29914" dirty="0"/>
              <a:t>th</a:t>
            </a:r>
            <a:r>
              <a:rPr lang="en" spc="-75" dirty="0"/>
              <a:t>-1</a:t>
            </a:r>
            <a:r>
              <a:rPr lang="en" altLang="zh-CN" spc="-75" dirty="0"/>
              <a:t>6</a:t>
            </a:r>
            <a:r>
              <a:rPr lang="en" sz="975" spc="-112" baseline="30000" dirty="0"/>
              <a:t>th</a:t>
            </a:r>
            <a:r>
              <a:rPr lang="en" altLang="zh-CN" sz="975" spc="-112" baseline="29914" dirty="0"/>
              <a:t> </a:t>
            </a:r>
            <a:r>
              <a:rPr lang="en" spc="-15" dirty="0"/>
              <a:t>,</a:t>
            </a:r>
            <a:r>
              <a:rPr lang="zh-CN" altLang="en-US" spc="-15" dirty="0"/>
              <a:t> </a:t>
            </a:r>
            <a:r>
              <a:rPr lang="en-US" altLang="zh-CN" spc="-15" dirty="0"/>
              <a:t>Miami,</a:t>
            </a:r>
            <a:r>
              <a:rPr lang="en" spc="-40" dirty="0"/>
              <a:t> </a:t>
            </a:r>
            <a:r>
              <a:rPr lang="en-US" altLang="zh-CN" spc="-40" dirty="0"/>
              <a:t>Florida</a:t>
            </a:r>
            <a:endParaRPr lang="e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0" i="0">
                <a:solidFill>
                  <a:srgbClr val="202729"/>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sz="1400" b="0" i="0">
                <a:solidFill>
                  <a:schemeClr val="tx1"/>
                </a:solidFill>
                <a:latin typeface="Trebuchet MS"/>
                <a:cs typeface="Trebuchet MS"/>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10/22/24</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
        <p:nvSpPr>
          <p:cNvPr id="7" name="Holder 4">
            <a:extLst>
              <a:ext uri="{FF2B5EF4-FFF2-40B4-BE49-F238E27FC236}">
                <a16:creationId xmlns:a16="http://schemas.microsoft.com/office/drawing/2014/main" id="{BCDA2504-45A1-3F9F-31CE-D2CFE464584F}"/>
              </a:ext>
            </a:extLst>
          </p:cNvPr>
          <p:cNvSpPr>
            <a:spLocks noGrp="1"/>
          </p:cNvSpPr>
          <p:nvPr>
            <p:ph type="ftr" sz="quarter" idx="5"/>
          </p:nvPr>
        </p:nvSpPr>
        <p:spPr>
          <a:xfrm>
            <a:off x="6108439" y="4882560"/>
            <a:ext cx="3053601" cy="153888"/>
          </a:xfrm>
          <a:prstGeom prst="rect">
            <a:avLst/>
          </a:prstGeom>
        </p:spPr>
        <p:txBody>
          <a:bodyPr wrap="square" lIns="0" tIns="0" rIns="0" bIns="0">
            <a:spAutoFit/>
          </a:bodyPr>
          <a:lstStyle>
            <a:lvl1pPr>
              <a:defRPr sz="1000" b="0" i="0">
                <a:solidFill>
                  <a:schemeClr val="tx1"/>
                </a:solidFill>
                <a:latin typeface="Trebuchet MS"/>
                <a:cs typeface="Trebuchet MS"/>
              </a:defRPr>
            </a:lvl1pPr>
          </a:lstStyle>
          <a:p>
            <a:pPr marL="12700">
              <a:spcBef>
                <a:spcPts val="85"/>
              </a:spcBef>
            </a:pPr>
            <a:r>
              <a:rPr lang="en" spc="-15" dirty="0"/>
              <a:t>Presentation</a:t>
            </a:r>
            <a:r>
              <a:rPr lang="en" spc="-40" dirty="0"/>
              <a:t> for </a:t>
            </a:r>
            <a:r>
              <a:rPr lang="en" spc="45" dirty="0"/>
              <a:t>EMNLP</a:t>
            </a:r>
            <a:r>
              <a:rPr lang="en" spc="-40" dirty="0"/>
              <a:t> </a:t>
            </a:r>
            <a:r>
              <a:rPr lang="en" spc="5" dirty="0"/>
              <a:t>202</a:t>
            </a:r>
            <a:r>
              <a:rPr lang="en" altLang="zh-CN" spc="5" dirty="0"/>
              <a:t>4</a:t>
            </a:r>
            <a:r>
              <a:rPr lang="en" spc="-35" dirty="0"/>
              <a:t> </a:t>
            </a:r>
            <a:r>
              <a:rPr lang="en" spc="-315" dirty="0"/>
              <a:t>|</a:t>
            </a:r>
            <a:r>
              <a:rPr lang="en" spc="-40" dirty="0"/>
              <a:t> </a:t>
            </a:r>
            <a:r>
              <a:rPr lang="en" altLang="zh-CN" spc="-75" dirty="0"/>
              <a:t>12</a:t>
            </a:r>
            <a:r>
              <a:rPr lang="en" sz="975" spc="-112" baseline="29914" dirty="0"/>
              <a:t>th</a:t>
            </a:r>
            <a:r>
              <a:rPr lang="en" spc="-75" dirty="0"/>
              <a:t>-1</a:t>
            </a:r>
            <a:r>
              <a:rPr lang="en" altLang="zh-CN" spc="-75" dirty="0"/>
              <a:t>6</a:t>
            </a:r>
            <a:r>
              <a:rPr lang="en" sz="975" spc="-112" baseline="30000" dirty="0"/>
              <a:t>th</a:t>
            </a:r>
            <a:r>
              <a:rPr lang="en" altLang="zh-CN" sz="975" spc="-112" baseline="29914" dirty="0"/>
              <a:t> </a:t>
            </a:r>
            <a:r>
              <a:rPr lang="en" spc="-15" dirty="0"/>
              <a:t>,</a:t>
            </a:r>
            <a:r>
              <a:rPr lang="zh-CN" altLang="en-US" spc="-15" dirty="0"/>
              <a:t> </a:t>
            </a:r>
            <a:r>
              <a:rPr lang="en-US" altLang="zh-CN" spc="-15" dirty="0"/>
              <a:t>Miami,</a:t>
            </a:r>
            <a:r>
              <a:rPr lang="en" spc="-40" dirty="0"/>
              <a:t> </a:t>
            </a:r>
            <a:r>
              <a:rPr lang="en-US" altLang="zh-CN" spc="-40" dirty="0"/>
              <a:t>Florida</a:t>
            </a:r>
            <a:endParaRPr lang="e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0" i="0">
                <a:solidFill>
                  <a:srgbClr val="202729"/>
                </a:solidFill>
                <a:latin typeface="Trebuchet MS"/>
                <a:cs typeface="Trebuchet MS"/>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10/22/24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
        <p:nvSpPr>
          <p:cNvPr id="8" name="Holder 4">
            <a:extLst>
              <a:ext uri="{FF2B5EF4-FFF2-40B4-BE49-F238E27FC236}">
                <a16:creationId xmlns:a16="http://schemas.microsoft.com/office/drawing/2014/main" id="{30781585-C937-EC3B-8B02-07873631EBC9}"/>
              </a:ext>
            </a:extLst>
          </p:cNvPr>
          <p:cNvSpPr>
            <a:spLocks noGrp="1"/>
          </p:cNvSpPr>
          <p:nvPr>
            <p:ph type="ftr" sz="quarter" idx="5"/>
          </p:nvPr>
        </p:nvSpPr>
        <p:spPr>
          <a:xfrm>
            <a:off x="6108439" y="4882560"/>
            <a:ext cx="3053601" cy="153888"/>
          </a:xfrm>
          <a:prstGeom prst="rect">
            <a:avLst/>
          </a:prstGeom>
        </p:spPr>
        <p:txBody>
          <a:bodyPr wrap="square" lIns="0" tIns="0" rIns="0" bIns="0">
            <a:spAutoFit/>
          </a:bodyPr>
          <a:lstStyle>
            <a:lvl1pPr>
              <a:defRPr sz="1000" b="0" i="0">
                <a:solidFill>
                  <a:schemeClr val="tx1"/>
                </a:solidFill>
                <a:latin typeface="Trebuchet MS"/>
                <a:cs typeface="Trebuchet MS"/>
              </a:defRPr>
            </a:lvl1pPr>
          </a:lstStyle>
          <a:p>
            <a:pPr marL="12700">
              <a:spcBef>
                <a:spcPts val="85"/>
              </a:spcBef>
            </a:pPr>
            <a:r>
              <a:rPr lang="en" spc="-15" dirty="0"/>
              <a:t>Presentation</a:t>
            </a:r>
            <a:r>
              <a:rPr lang="en" spc="-40" dirty="0"/>
              <a:t> for </a:t>
            </a:r>
            <a:r>
              <a:rPr lang="en" spc="45" dirty="0"/>
              <a:t>EMNLP</a:t>
            </a:r>
            <a:r>
              <a:rPr lang="en" spc="-40" dirty="0"/>
              <a:t> </a:t>
            </a:r>
            <a:r>
              <a:rPr lang="en" spc="5" dirty="0"/>
              <a:t>202</a:t>
            </a:r>
            <a:r>
              <a:rPr lang="en" altLang="zh-CN" spc="5" dirty="0"/>
              <a:t>4</a:t>
            </a:r>
            <a:r>
              <a:rPr lang="en" spc="-35" dirty="0"/>
              <a:t> </a:t>
            </a:r>
            <a:r>
              <a:rPr lang="en" spc="-315" dirty="0"/>
              <a:t>|</a:t>
            </a:r>
            <a:r>
              <a:rPr lang="en" spc="-40" dirty="0"/>
              <a:t> </a:t>
            </a:r>
            <a:r>
              <a:rPr lang="en" altLang="zh-CN" spc="-75" dirty="0"/>
              <a:t>12</a:t>
            </a:r>
            <a:r>
              <a:rPr lang="en" sz="975" spc="-112" baseline="29914" dirty="0"/>
              <a:t>th</a:t>
            </a:r>
            <a:r>
              <a:rPr lang="en" spc="-75" dirty="0"/>
              <a:t>-1</a:t>
            </a:r>
            <a:r>
              <a:rPr lang="en" altLang="zh-CN" spc="-75" dirty="0"/>
              <a:t>6</a:t>
            </a:r>
            <a:r>
              <a:rPr lang="en" sz="975" spc="-112" baseline="30000" dirty="0"/>
              <a:t>th</a:t>
            </a:r>
            <a:r>
              <a:rPr lang="en" altLang="zh-CN" sz="975" spc="-112" baseline="29914" dirty="0"/>
              <a:t> </a:t>
            </a:r>
            <a:r>
              <a:rPr lang="en" spc="-15" dirty="0"/>
              <a:t>,</a:t>
            </a:r>
            <a:r>
              <a:rPr lang="zh-CN" altLang="en-US" spc="-15" dirty="0"/>
              <a:t> </a:t>
            </a:r>
            <a:r>
              <a:rPr lang="en-US" altLang="zh-CN" spc="-15" dirty="0"/>
              <a:t>Miami,</a:t>
            </a:r>
            <a:r>
              <a:rPr lang="en" spc="-40" dirty="0"/>
              <a:t> </a:t>
            </a:r>
            <a:r>
              <a:rPr lang="en-US" altLang="zh-CN" spc="-40" dirty="0"/>
              <a:t>Florida</a:t>
            </a:r>
            <a:endParaRPr lang="e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0" i="0">
                <a:solidFill>
                  <a:srgbClr val="202729"/>
                </a:solidFill>
                <a:latin typeface="Trebuchet MS"/>
                <a:cs typeface="Trebuchet MS"/>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10/22/24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
        <p:nvSpPr>
          <p:cNvPr id="6" name="Holder 4">
            <a:extLst>
              <a:ext uri="{FF2B5EF4-FFF2-40B4-BE49-F238E27FC236}">
                <a16:creationId xmlns:a16="http://schemas.microsoft.com/office/drawing/2014/main" id="{7420BA7F-F8F1-B136-0FA5-AE0096DE6C3D}"/>
              </a:ext>
            </a:extLst>
          </p:cNvPr>
          <p:cNvSpPr>
            <a:spLocks noGrp="1"/>
          </p:cNvSpPr>
          <p:nvPr>
            <p:ph type="ftr" sz="quarter" idx="5"/>
          </p:nvPr>
        </p:nvSpPr>
        <p:spPr>
          <a:xfrm>
            <a:off x="6108439" y="4882560"/>
            <a:ext cx="3053601" cy="153888"/>
          </a:xfrm>
          <a:prstGeom prst="rect">
            <a:avLst/>
          </a:prstGeom>
        </p:spPr>
        <p:txBody>
          <a:bodyPr wrap="square" lIns="0" tIns="0" rIns="0" bIns="0">
            <a:spAutoFit/>
          </a:bodyPr>
          <a:lstStyle>
            <a:lvl1pPr>
              <a:defRPr sz="1000" b="0" i="0">
                <a:solidFill>
                  <a:schemeClr val="tx1"/>
                </a:solidFill>
                <a:latin typeface="Trebuchet MS"/>
                <a:cs typeface="Trebuchet MS"/>
              </a:defRPr>
            </a:lvl1pPr>
          </a:lstStyle>
          <a:p>
            <a:pPr marL="12700">
              <a:spcBef>
                <a:spcPts val="85"/>
              </a:spcBef>
            </a:pPr>
            <a:r>
              <a:rPr lang="en" spc="-15" dirty="0"/>
              <a:t>Presentation</a:t>
            </a:r>
            <a:r>
              <a:rPr lang="en" spc="-40" dirty="0"/>
              <a:t> for </a:t>
            </a:r>
            <a:r>
              <a:rPr lang="en" spc="45" dirty="0"/>
              <a:t>EMNLP</a:t>
            </a:r>
            <a:r>
              <a:rPr lang="en" spc="-40" dirty="0"/>
              <a:t> </a:t>
            </a:r>
            <a:r>
              <a:rPr lang="en" spc="5" dirty="0"/>
              <a:t>202</a:t>
            </a:r>
            <a:r>
              <a:rPr lang="en" altLang="zh-CN" spc="5" dirty="0"/>
              <a:t>4</a:t>
            </a:r>
            <a:r>
              <a:rPr lang="en" spc="-35" dirty="0"/>
              <a:t> </a:t>
            </a:r>
            <a:r>
              <a:rPr lang="en" spc="-315" dirty="0"/>
              <a:t>|</a:t>
            </a:r>
            <a:r>
              <a:rPr lang="en" spc="-40" dirty="0"/>
              <a:t> </a:t>
            </a:r>
            <a:r>
              <a:rPr lang="en" altLang="zh-CN" spc="-75" dirty="0"/>
              <a:t>12</a:t>
            </a:r>
            <a:r>
              <a:rPr lang="en" sz="975" spc="-112" baseline="29914" dirty="0"/>
              <a:t>th</a:t>
            </a:r>
            <a:r>
              <a:rPr lang="en" spc="-75" dirty="0"/>
              <a:t>-1</a:t>
            </a:r>
            <a:r>
              <a:rPr lang="en" altLang="zh-CN" spc="-75" dirty="0"/>
              <a:t>6</a:t>
            </a:r>
            <a:r>
              <a:rPr lang="en" sz="975" spc="-112" baseline="30000" dirty="0"/>
              <a:t>th</a:t>
            </a:r>
            <a:r>
              <a:rPr lang="en" altLang="zh-CN" sz="975" spc="-112" baseline="29914" dirty="0"/>
              <a:t> </a:t>
            </a:r>
            <a:r>
              <a:rPr lang="en" spc="-15" dirty="0"/>
              <a:t>,</a:t>
            </a:r>
            <a:r>
              <a:rPr lang="zh-CN" altLang="en-US" spc="-15" dirty="0"/>
              <a:t> </a:t>
            </a:r>
            <a:r>
              <a:rPr lang="en-US" altLang="zh-CN" spc="-15" dirty="0"/>
              <a:t>Miami,</a:t>
            </a:r>
            <a:r>
              <a:rPr lang="en" spc="-40" dirty="0"/>
              <a:t> </a:t>
            </a:r>
            <a:r>
              <a:rPr lang="en-US" altLang="zh-CN" spc="-40" dirty="0"/>
              <a:t>Florida</a:t>
            </a:r>
            <a:endParaRPr lang="e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10/22/24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
        <p:nvSpPr>
          <p:cNvPr id="5" name="Holder 4">
            <a:extLst>
              <a:ext uri="{FF2B5EF4-FFF2-40B4-BE49-F238E27FC236}">
                <a16:creationId xmlns:a16="http://schemas.microsoft.com/office/drawing/2014/main" id="{34BF4FA2-3FF3-8F7A-AE3D-B2E4FCCD3335}"/>
              </a:ext>
            </a:extLst>
          </p:cNvPr>
          <p:cNvSpPr>
            <a:spLocks noGrp="1"/>
          </p:cNvSpPr>
          <p:nvPr>
            <p:ph type="ftr" sz="quarter" idx="5"/>
          </p:nvPr>
        </p:nvSpPr>
        <p:spPr>
          <a:xfrm>
            <a:off x="6108439" y="4882560"/>
            <a:ext cx="3053601" cy="153888"/>
          </a:xfrm>
          <a:prstGeom prst="rect">
            <a:avLst/>
          </a:prstGeom>
        </p:spPr>
        <p:txBody>
          <a:bodyPr wrap="square" lIns="0" tIns="0" rIns="0" bIns="0">
            <a:spAutoFit/>
          </a:bodyPr>
          <a:lstStyle>
            <a:lvl1pPr>
              <a:defRPr sz="1000" b="0" i="0">
                <a:solidFill>
                  <a:schemeClr val="tx1"/>
                </a:solidFill>
                <a:latin typeface="Trebuchet MS"/>
                <a:cs typeface="Trebuchet MS"/>
              </a:defRPr>
            </a:lvl1pPr>
          </a:lstStyle>
          <a:p>
            <a:pPr marL="12700">
              <a:spcBef>
                <a:spcPts val="85"/>
              </a:spcBef>
            </a:pPr>
            <a:r>
              <a:rPr lang="en" spc="-15" dirty="0"/>
              <a:t>Presentation</a:t>
            </a:r>
            <a:r>
              <a:rPr lang="en" spc="-40" dirty="0"/>
              <a:t> for </a:t>
            </a:r>
            <a:r>
              <a:rPr lang="en" spc="45" dirty="0"/>
              <a:t>EMNLP</a:t>
            </a:r>
            <a:r>
              <a:rPr lang="en" spc="-40" dirty="0"/>
              <a:t> </a:t>
            </a:r>
            <a:r>
              <a:rPr lang="en" spc="5" dirty="0"/>
              <a:t>202</a:t>
            </a:r>
            <a:r>
              <a:rPr lang="en" altLang="zh-CN" spc="5" dirty="0"/>
              <a:t>4</a:t>
            </a:r>
            <a:r>
              <a:rPr lang="en" spc="-35" dirty="0"/>
              <a:t> </a:t>
            </a:r>
            <a:r>
              <a:rPr lang="en" spc="-315" dirty="0"/>
              <a:t>|</a:t>
            </a:r>
            <a:r>
              <a:rPr lang="en" spc="-40" dirty="0"/>
              <a:t> </a:t>
            </a:r>
            <a:r>
              <a:rPr lang="en" altLang="zh-CN" spc="-75" dirty="0"/>
              <a:t>12</a:t>
            </a:r>
            <a:r>
              <a:rPr lang="en" sz="975" spc="-112" baseline="29914" dirty="0"/>
              <a:t>th</a:t>
            </a:r>
            <a:r>
              <a:rPr lang="en" spc="-75" dirty="0"/>
              <a:t>-1</a:t>
            </a:r>
            <a:r>
              <a:rPr lang="en" altLang="zh-CN" spc="-75" dirty="0"/>
              <a:t>6</a:t>
            </a:r>
            <a:r>
              <a:rPr lang="en" sz="975" spc="-112" baseline="30000" dirty="0"/>
              <a:t>th</a:t>
            </a:r>
            <a:r>
              <a:rPr lang="en" altLang="zh-CN" sz="975" spc="-112" baseline="29914" dirty="0"/>
              <a:t> </a:t>
            </a:r>
            <a:r>
              <a:rPr lang="en" spc="-15" dirty="0"/>
              <a:t>,</a:t>
            </a:r>
            <a:r>
              <a:rPr lang="zh-CN" altLang="en-US" spc="-15" dirty="0"/>
              <a:t> </a:t>
            </a:r>
            <a:r>
              <a:rPr lang="en-US" altLang="zh-CN" spc="-15" dirty="0"/>
              <a:t>Miami,</a:t>
            </a:r>
            <a:r>
              <a:rPr lang="en" spc="-40" dirty="0"/>
              <a:t> </a:t>
            </a:r>
            <a:r>
              <a:rPr lang="en-US" altLang="zh-CN" spc="-40" dirty="0"/>
              <a:t>Florida</a:t>
            </a:r>
            <a:endParaRPr lang="en"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5045700"/>
            <a:ext cx="9144000" cy="98425"/>
          </a:xfrm>
          <a:custGeom>
            <a:avLst/>
            <a:gdLst/>
            <a:ahLst/>
            <a:cxnLst/>
            <a:rect l="l" t="t" r="r" b="b"/>
            <a:pathLst>
              <a:path w="9144000" h="98425">
                <a:moveTo>
                  <a:pt x="9143999" y="97799"/>
                </a:moveTo>
                <a:lnTo>
                  <a:pt x="0" y="97799"/>
                </a:lnTo>
                <a:lnTo>
                  <a:pt x="0" y="0"/>
                </a:lnTo>
                <a:lnTo>
                  <a:pt x="9143999" y="0"/>
                </a:lnTo>
                <a:lnTo>
                  <a:pt x="9143999" y="97799"/>
                </a:lnTo>
                <a:close/>
              </a:path>
            </a:pathLst>
          </a:custGeom>
          <a:solidFill>
            <a:srgbClr val="5BC98E"/>
          </a:solidFill>
        </p:spPr>
        <p:txBody>
          <a:bodyPr wrap="square" lIns="0" tIns="0" rIns="0" bIns="0" rtlCol="0"/>
          <a:lstStyle/>
          <a:p>
            <a:endParaRPr/>
          </a:p>
        </p:txBody>
      </p:sp>
      <p:sp>
        <p:nvSpPr>
          <p:cNvPr id="2" name="Holder 2"/>
          <p:cNvSpPr>
            <a:spLocks noGrp="1"/>
          </p:cNvSpPr>
          <p:nvPr>
            <p:ph type="title"/>
          </p:nvPr>
        </p:nvSpPr>
        <p:spPr>
          <a:xfrm>
            <a:off x="563275" y="2167953"/>
            <a:ext cx="8017449" cy="756919"/>
          </a:xfrm>
          <a:prstGeom prst="rect">
            <a:avLst/>
          </a:prstGeom>
        </p:spPr>
        <p:txBody>
          <a:bodyPr wrap="square" lIns="0" tIns="0" rIns="0" bIns="0">
            <a:spAutoFit/>
          </a:bodyPr>
          <a:lstStyle>
            <a:lvl1pPr>
              <a:defRPr sz="4800" b="0" i="0">
                <a:solidFill>
                  <a:srgbClr val="202729"/>
                </a:solidFill>
                <a:latin typeface="Trebuchet MS"/>
                <a:cs typeface="Trebuchet MS"/>
              </a:defRPr>
            </a:lvl1pPr>
          </a:lstStyle>
          <a:p>
            <a:endParaRPr/>
          </a:p>
        </p:txBody>
      </p:sp>
      <p:sp>
        <p:nvSpPr>
          <p:cNvPr id="3" name="Holder 3"/>
          <p:cNvSpPr>
            <a:spLocks noGrp="1"/>
          </p:cNvSpPr>
          <p:nvPr>
            <p:ph type="body" idx="1"/>
          </p:nvPr>
        </p:nvSpPr>
        <p:spPr>
          <a:xfrm>
            <a:off x="435711" y="1184098"/>
            <a:ext cx="8272576" cy="3444875"/>
          </a:xfrm>
          <a:prstGeom prst="rect">
            <a:avLst/>
          </a:prstGeom>
        </p:spPr>
        <p:txBody>
          <a:bodyPr wrap="square" lIns="0" tIns="0" rIns="0" bIns="0">
            <a:spAutoFit/>
          </a:bodyPr>
          <a:lstStyle>
            <a:lvl1pPr>
              <a:defRPr sz="1400" b="0" i="0">
                <a:solidFill>
                  <a:schemeClr val="tx1"/>
                </a:solidFill>
                <a:latin typeface="Trebuchet MS"/>
                <a:cs typeface="Trebuchet MS"/>
              </a:defRPr>
            </a:lvl1pPr>
          </a:lstStyle>
          <a:p>
            <a:endParaRPr/>
          </a:p>
        </p:txBody>
      </p:sp>
      <p:sp>
        <p:nvSpPr>
          <p:cNvPr id="4" name="Holder 4"/>
          <p:cNvSpPr>
            <a:spLocks noGrp="1"/>
          </p:cNvSpPr>
          <p:nvPr>
            <p:ph type="ftr" sz="quarter" idx="5"/>
          </p:nvPr>
        </p:nvSpPr>
        <p:spPr>
          <a:xfrm>
            <a:off x="6108439" y="4882560"/>
            <a:ext cx="3053601" cy="153888"/>
          </a:xfrm>
          <a:prstGeom prst="rect">
            <a:avLst/>
          </a:prstGeom>
        </p:spPr>
        <p:txBody>
          <a:bodyPr wrap="square" lIns="0" tIns="0" rIns="0" bIns="0">
            <a:spAutoFit/>
          </a:bodyPr>
          <a:lstStyle>
            <a:lvl1pPr>
              <a:defRPr sz="1000" b="0" i="0">
                <a:solidFill>
                  <a:schemeClr val="tx1"/>
                </a:solidFill>
                <a:latin typeface="Trebuchet MS"/>
                <a:cs typeface="Trebuchet MS"/>
              </a:defRPr>
            </a:lvl1pPr>
          </a:lstStyle>
          <a:p>
            <a:pPr marL="12700">
              <a:spcBef>
                <a:spcPts val="85"/>
              </a:spcBef>
            </a:pPr>
            <a:r>
              <a:rPr lang="en" spc="-15" dirty="0"/>
              <a:t>Presentation</a:t>
            </a:r>
            <a:r>
              <a:rPr lang="en" spc="-40" dirty="0"/>
              <a:t> for </a:t>
            </a:r>
            <a:r>
              <a:rPr lang="en" spc="45" dirty="0"/>
              <a:t>EMNLP</a:t>
            </a:r>
            <a:r>
              <a:rPr lang="en" spc="-40" dirty="0"/>
              <a:t> </a:t>
            </a:r>
            <a:r>
              <a:rPr lang="en" spc="5" dirty="0"/>
              <a:t>202</a:t>
            </a:r>
            <a:r>
              <a:rPr lang="en" altLang="zh-CN" spc="5" dirty="0"/>
              <a:t>4</a:t>
            </a:r>
            <a:r>
              <a:rPr lang="en" spc="-35" dirty="0"/>
              <a:t> </a:t>
            </a:r>
            <a:r>
              <a:rPr lang="en" spc="-315" dirty="0"/>
              <a:t>|</a:t>
            </a:r>
            <a:r>
              <a:rPr lang="en" spc="-40" dirty="0"/>
              <a:t> </a:t>
            </a:r>
            <a:r>
              <a:rPr lang="en" altLang="zh-CN" spc="-75" dirty="0"/>
              <a:t>12</a:t>
            </a:r>
            <a:r>
              <a:rPr lang="en" sz="975" spc="-112" baseline="29914" dirty="0"/>
              <a:t>th</a:t>
            </a:r>
            <a:r>
              <a:rPr lang="en" spc="-75" dirty="0"/>
              <a:t>-1</a:t>
            </a:r>
            <a:r>
              <a:rPr lang="en" altLang="zh-CN" spc="-75" dirty="0"/>
              <a:t>6</a:t>
            </a:r>
            <a:r>
              <a:rPr lang="en" sz="975" spc="-112" baseline="30000" dirty="0"/>
              <a:t>th</a:t>
            </a:r>
            <a:r>
              <a:rPr lang="en" altLang="zh-CN" sz="975" spc="-112" baseline="29914" dirty="0"/>
              <a:t> </a:t>
            </a:r>
            <a:r>
              <a:rPr lang="en" spc="-15" dirty="0"/>
              <a:t>,</a:t>
            </a:r>
            <a:r>
              <a:rPr lang="zh-CN" altLang="en-US" spc="-15" dirty="0"/>
              <a:t> </a:t>
            </a:r>
            <a:r>
              <a:rPr lang="en-US" altLang="zh-CN" spc="-15" dirty="0"/>
              <a:t>Miami,</a:t>
            </a:r>
            <a:r>
              <a:rPr lang="en" spc="-40" dirty="0"/>
              <a:t> </a:t>
            </a:r>
            <a:r>
              <a:rPr lang="en-US" altLang="zh-CN" spc="-40" dirty="0"/>
              <a:t>Florida</a:t>
            </a:r>
            <a:endParaRPr lang="en" dirty="0"/>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10/22/24</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219800" y="506009"/>
            <a:ext cx="8236584" cy="1104790"/>
          </a:xfrm>
          <a:prstGeom prst="rect">
            <a:avLst/>
          </a:prstGeom>
        </p:spPr>
        <p:txBody>
          <a:bodyPr vert="horz" wrap="square" lIns="0" tIns="27305" rIns="0" bIns="0" rtlCol="0">
            <a:spAutoFit/>
          </a:bodyPr>
          <a:lstStyle/>
          <a:p>
            <a:pPr marL="12700" marR="5080">
              <a:lnSpc>
                <a:spcPts val="3229"/>
              </a:lnSpc>
              <a:spcBef>
                <a:spcPts val="215"/>
              </a:spcBef>
            </a:pPr>
            <a:r>
              <a:rPr lang="en" sz="2700" b="1" spc="-229" dirty="0" err="1">
                <a:latin typeface="Trebuchet MS"/>
                <a:cs typeface="Trebuchet MS"/>
              </a:rPr>
              <a:t>LogicST</a:t>
            </a:r>
            <a:r>
              <a:rPr lang="en" sz="2700" b="1" spc="-229" dirty="0">
                <a:latin typeface="Trebuchet MS"/>
                <a:cs typeface="Trebuchet MS"/>
              </a:rPr>
              <a:t>: A Logical Self-Training Framework for Document-Level</a:t>
            </a:r>
            <a:r>
              <a:rPr lang="zh-CN" altLang="en-US" sz="2700" b="1" spc="-229" dirty="0">
                <a:latin typeface="Trebuchet MS"/>
                <a:cs typeface="Trebuchet MS"/>
              </a:rPr>
              <a:t> </a:t>
            </a:r>
            <a:r>
              <a:rPr lang="en" sz="2700" b="1" spc="-229" dirty="0">
                <a:latin typeface="Trebuchet MS"/>
                <a:cs typeface="Trebuchet MS"/>
              </a:rPr>
              <a:t>Relation Extraction with Incomplete Annotations</a:t>
            </a:r>
            <a:endParaRPr sz="2700" dirty="0">
              <a:latin typeface="Trebuchet MS"/>
              <a:cs typeface="Trebuchet MS"/>
            </a:endParaRPr>
          </a:p>
          <a:p>
            <a:pPr marL="12700">
              <a:lnSpc>
                <a:spcPts val="1955"/>
              </a:lnSpc>
            </a:pPr>
            <a:r>
              <a:rPr lang="en-US" altLang="zh-CN" sz="1700" b="1" spc="-125" dirty="0" err="1">
                <a:latin typeface="Trebuchet MS"/>
                <a:cs typeface="Trebuchet MS"/>
              </a:rPr>
              <a:t>Shengda</a:t>
            </a:r>
            <a:r>
              <a:rPr lang="zh-CN" altLang="en-US" sz="1700" b="1" spc="-125" dirty="0">
                <a:latin typeface="Trebuchet MS"/>
                <a:cs typeface="Trebuchet MS"/>
              </a:rPr>
              <a:t> </a:t>
            </a:r>
            <a:r>
              <a:rPr lang="en-US" altLang="zh-CN" sz="1700" b="1" spc="-125" dirty="0">
                <a:latin typeface="Trebuchet MS"/>
                <a:cs typeface="Trebuchet MS"/>
              </a:rPr>
              <a:t>Fan,</a:t>
            </a:r>
            <a:r>
              <a:rPr lang="zh-CN" altLang="en-US" sz="1700" b="1" spc="-125" dirty="0">
                <a:latin typeface="Trebuchet MS"/>
                <a:cs typeface="Trebuchet MS"/>
              </a:rPr>
              <a:t> </a:t>
            </a:r>
            <a:r>
              <a:rPr lang="en-US" altLang="zh-CN" sz="1700" b="1" spc="-125" dirty="0" err="1">
                <a:latin typeface="Trebuchet MS"/>
                <a:cs typeface="Trebuchet MS"/>
              </a:rPr>
              <a:t>Yanting</a:t>
            </a:r>
            <a:r>
              <a:rPr lang="zh-CN" altLang="en-US" sz="1700" b="1" spc="-125" dirty="0">
                <a:latin typeface="Trebuchet MS"/>
                <a:cs typeface="Trebuchet MS"/>
              </a:rPr>
              <a:t> </a:t>
            </a:r>
            <a:r>
              <a:rPr lang="en-US" altLang="zh-CN" sz="1700" b="1" spc="-125" dirty="0">
                <a:latin typeface="Trebuchet MS"/>
                <a:cs typeface="Trebuchet MS"/>
              </a:rPr>
              <a:t>Wang,</a:t>
            </a:r>
            <a:r>
              <a:rPr lang="zh-CN" altLang="en-US" sz="1700" b="1" spc="-125" dirty="0">
                <a:latin typeface="Trebuchet MS"/>
                <a:cs typeface="Trebuchet MS"/>
              </a:rPr>
              <a:t> </a:t>
            </a:r>
            <a:r>
              <a:rPr lang="en-US" altLang="zh-CN" sz="1700" b="1" spc="-125" dirty="0" err="1">
                <a:latin typeface="Trebuchet MS"/>
                <a:cs typeface="Trebuchet MS"/>
              </a:rPr>
              <a:t>Shasha</a:t>
            </a:r>
            <a:r>
              <a:rPr lang="zh-CN" altLang="en-US" sz="1700" b="1" spc="-125" dirty="0">
                <a:latin typeface="Trebuchet MS"/>
                <a:cs typeface="Trebuchet MS"/>
              </a:rPr>
              <a:t> </a:t>
            </a:r>
            <a:r>
              <a:rPr lang="en-US" altLang="zh-CN" sz="1700" b="1" spc="-125" dirty="0">
                <a:latin typeface="Trebuchet MS"/>
                <a:cs typeface="Trebuchet MS"/>
              </a:rPr>
              <a:t>Mo,</a:t>
            </a:r>
            <a:r>
              <a:rPr lang="zh-CN" altLang="en-US" sz="1700" b="1" spc="-125" dirty="0">
                <a:latin typeface="Trebuchet MS"/>
                <a:cs typeface="Trebuchet MS"/>
              </a:rPr>
              <a:t> </a:t>
            </a:r>
            <a:r>
              <a:rPr lang="en-US" altLang="zh-CN" sz="1700" b="1" spc="-125" dirty="0" err="1">
                <a:latin typeface="Trebuchet MS"/>
                <a:cs typeface="Trebuchet MS"/>
              </a:rPr>
              <a:t>Jianwei</a:t>
            </a:r>
            <a:r>
              <a:rPr lang="zh-CN" altLang="en-US" sz="1700" b="1" spc="-125" dirty="0">
                <a:latin typeface="Trebuchet MS"/>
                <a:cs typeface="Trebuchet MS"/>
              </a:rPr>
              <a:t> </a:t>
            </a:r>
            <a:r>
              <a:rPr lang="en-US" altLang="zh-CN" sz="1700" b="1" spc="-125" dirty="0" err="1">
                <a:latin typeface="Trebuchet MS"/>
                <a:cs typeface="Trebuchet MS"/>
              </a:rPr>
              <a:t>Niu</a:t>
            </a:r>
            <a:endParaRPr sz="1700" dirty="0">
              <a:latin typeface="Trebuchet MS"/>
              <a:cs typeface="Trebuchet MS"/>
            </a:endParaRPr>
          </a:p>
        </p:txBody>
      </p:sp>
      <p:sp>
        <p:nvSpPr>
          <p:cNvPr id="4" name="object 4"/>
          <p:cNvSpPr txBox="1"/>
          <p:nvPr/>
        </p:nvSpPr>
        <p:spPr>
          <a:xfrm>
            <a:off x="1899549" y="2629939"/>
            <a:ext cx="6668770" cy="284480"/>
          </a:xfrm>
          <a:prstGeom prst="rect">
            <a:avLst/>
          </a:prstGeom>
        </p:spPr>
        <p:txBody>
          <a:bodyPr vert="horz" wrap="square" lIns="0" tIns="12700" rIns="0" bIns="0" rtlCol="0">
            <a:spAutoFit/>
          </a:bodyPr>
          <a:lstStyle/>
          <a:p>
            <a:pPr marL="12700">
              <a:lnSpc>
                <a:spcPct val="100000"/>
              </a:lnSpc>
              <a:spcBef>
                <a:spcPts val="100"/>
              </a:spcBef>
            </a:pPr>
            <a:r>
              <a:rPr sz="1700" b="1" spc="-204" dirty="0">
                <a:latin typeface="Trebuchet MS"/>
                <a:cs typeface="Trebuchet MS"/>
              </a:rPr>
              <a:t>The</a:t>
            </a:r>
            <a:r>
              <a:rPr sz="1700" b="1" spc="-75" dirty="0">
                <a:latin typeface="Trebuchet MS"/>
                <a:cs typeface="Trebuchet MS"/>
              </a:rPr>
              <a:t> </a:t>
            </a:r>
            <a:r>
              <a:rPr sz="1700" b="1" spc="-165" dirty="0">
                <a:latin typeface="Trebuchet MS"/>
                <a:cs typeface="Trebuchet MS"/>
              </a:rPr>
              <a:t>202</a:t>
            </a:r>
            <a:r>
              <a:rPr lang="en-US" altLang="zh-CN" sz="1700" b="1" spc="-165" dirty="0">
                <a:latin typeface="Trebuchet MS"/>
                <a:cs typeface="Trebuchet MS"/>
              </a:rPr>
              <a:t>4</a:t>
            </a:r>
            <a:r>
              <a:rPr sz="1700" b="1" spc="-70" dirty="0">
                <a:latin typeface="Trebuchet MS"/>
                <a:cs typeface="Trebuchet MS"/>
              </a:rPr>
              <a:t> </a:t>
            </a:r>
            <a:r>
              <a:rPr sz="1700" b="1" spc="-130" dirty="0">
                <a:latin typeface="Trebuchet MS"/>
                <a:cs typeface="Trebuchet MS"/>
              </a:rPr>
              <a:t>Conference</a:t>
            </a:r>
            <a:r>
              <a:rPr sz="1700" b="1" spc="-70" dirty="0">
                <a:latin typeface="Trebuchet MS"/>
                <a:cs typeface="Trebuchet MS"/>
              </a:rPr>
              <a:t> </a:t>
            </a:r>
            <a:r>
              <a:rPr sz="1700" b="1" spc="-145" dirty="0">
                <a:latin typeface="Trebuchet MS"/>
                <a:cs typeface="Trebuchet MS"/>
              </a:rPr>
              <a:t>on</a:t>
            </a:r>
            <a:r>
              <a:rPr sz="1700" b="1" spc="-75" dirty="0">
                <a:latin typeface="Trebuchet MS"/>
                <a:cs typeface="Trebuchet MS"/>
              </a:rPr>
              <a:t> </a:t>
            </a:r>
            <a:r>
              <a:rPr sz="1700" b="1" spc="-105" dirty="0">
                <a:latin typeface="Trebuchet MS"/>
                <a:cs typeface="Trebuchet MS"/>
              </a:rPr>
              <a:t>Empirical</a:t>
            </a:r>
            <a:r>
              <a:rPr sz="1700" b="1" spc="-70" dirty="0">
                <a:latin typeface="Trebuchet MS"/>
                <a:cs typeface="Trebuchet MS"/>
              </a:rPr>
              <a:t> </a:t>
            </a:r>
            <a:r>
              <a:rPr sz="1700" b="1" spc="-110" dirty="0">
                <a:latin typeface="Trebuchet MS"/>
                <a:cs typeface="Trebuchet MS"/>
              </a:rPr>
              <a:t>Methods</a:t>
            </a:r>
            <a:r>
              <a:rPr sz="1700" b="1" spc="-70" dirty="0">
                <a:latin typeface="Trebuchet MS"/>
                <a:cs typeface="Trebuchet MS"/>
              </a:rPr>
              <a:t> </a:t>
            </a:r>
            <a:r>
              <a:rPr sz="1700" b="1" spc="-100" dirty="0">
                <a:latin typeface="Trebuchet MS"/>
                <a:cs typeface="Trebuchet MS"/>
              </a:rPr>
              <a:t>in</a:t>
            </a:r>
            <a:r>
              <a:rPr sz="1700" b="1" spc="-70" dirty="0">
                <a:latin typeface="Trebuchet MS"/>
                <a:cs typeface="Trebuchet MS"/>
              </a:rPr>
              <a:t> </a:t>
            </a:r>
            <a:r>
              <a:rPr sz="1700" b="1" spc="-105" dirty="0">
                <a:latin typeface="Trebuchet MS"/>
                <a:cs typeface="Trebuchet MS"/>
              </a:rPr>
              <a:t>Natural</a:t>
            </a:r>
            <a:r>
              <a:rPr sz="1700" b="1" spc="-75" dirty="0">
                <a:latin typeface="Trebuchet MS"/>
                <a:cs typeface="Trebuchet MS"/>
              </a:rPr>
              <a:t> </a:t>
            </a:r>
            <a:r>
              <a:rPr sz="1700" b="1" spc="-110" dirty="0">
                <a:latin typeface="Trebuchet MS"/>
                <a:cs typeface="Trebuchet MS"/>
              </a:rPr>
              <a:t>Language</a:t>
            </a:r>
            <a:r>
              <a:rPr sz="1700" b="1" spc="-70" dirty="0">
                <a:latin typeface="Trebuchet MS"/>
                <a:cs typeface="Trebuchet MS"/>
              </a:rPr>
              <a:t> </a:t>
            </a:r>
            <a:r>
              <a:rPr sz="1700" b="1" spc="-75" dirty="0">
                <a:latin typeface="Trebuchet MS"/>
                <a:cs typeface="Trebuchet MS"/>
              </a:rPr>
              <a:t>Processing</a:t>
            </a:r>
            <a:endParaRPr sz="1700" dirty="0">
              <a:latin typeface="Trebuchet MS"/>
              <a:cs typeface="Trebuchet MS"/>
            </a:endParaRPr>
          </a:p>
        </p:txBody>
      </p:sp>
      <p:pic>
        <p:nvPicPr>
          <p:cNvPr id="10" name="图片 9">
            <a:extLst>
              <a:ext uri="{FF2B5EF4-FFF2-40B4-BE49-F238E27FC236}">
                <a16:creationId xmlns:a16="http://schemas.microsoft.com/office/drawing/2014/main" id="{A29C4ECC-A68E-5AEB-DD97-06EC5D35F8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499" y="3714750"/>
            <a:ext cx="1123950" cy="1123950"/>
          </a:xfrm>
          <a:prstGeom prst="rect">
            <a:avLst/>
          </a:prstGeom>
        </p:spPr>
      </p:pic>
      <p:sp>
        <p:nvSpPr>
          <p:cNvPr id="11" name="object 4">
            <a:extLst>
              <a:ext uri="{FF2B5EF4-FFF2-40B4-BE49-F238E27FC236}">
                <a16:creationId xmlns:a16="http://schemas.microsoft.com/office/drawing/2014/main" id="{A4C3D4A4-4B8E-7366-54F6-90EB9CEDB368}"/>
              </a:ext>
            </a:extLst>
          </p:cNvPr>
          <p:cNvSpPr txBox="1"/>
          <p:nvPr/>
        </p:nvSpPr>
        <p:spPr>
          <a:xfrm>
            <a:off x="1899549" y="4134485"/>
            <a:ext cx="6668770" cy="284480"/>
          </a:xfrm>
          <a:prstGeom prst="rect">
            <a:avLst/>
          </a:prstGeom>
        </p:spPr>
        <p:txBody>
          <a:bodyPr vert="horz" wrap="square" lIns="0" tIns="12700" rIns="0" bIns="0" rtlCol="0">
            <a:spAutoFit/>
          </a:bodyPr>
          <a:lstStyle/>
          <a:p>
            <a:pPr marL="12700">
              <a:lnSpc>
                <a:spcPct val="100000"/>
              </a:lnSpc>
              <a:spcBef>
                <a:spcPts val="100"/>
              </a:spcBef>
            </a:pPr>
            <a:r>
              <a:rPr lang="en-US" altLang="zh-CN" sz="1700" b="1" spc="-204" dirty="0" err="1">
                <a:latin typeface="Trebuchet MS"/>
                <a:cs typeface="Trebuchet MS"/>
              </a:rPr>
              <a:t>Beihang</a:t>
            </a:r>
            <a:r>
              <a:rPr lang="zh-CN" altLang="en-US" sz="1700" b="1" spc="-204" dirty="0">
                <a:latin typeface="Trebuchet MS"/>
                <a:cs typeface="Trebuchet MS"/>
              </a:rPr>
              <a:t> </a:t>
            </a:r>
            <a:r>
              <a:rPr lang="en-US" altLang="zh-CN" sz="1700" b="1" spc="-204" dirty="0">
                <a:latin typeface="Trebuchet MS"/>
                <a:cs typeface="Trebuchet MS"/>
              </a:rPr>
              <a:t>University</a:t>
            </a:r>
            <a:endParaRPr sz="1700" dirty="0">
              <a:latin typeface="Trebuchet MS"/>
              <a:cs typeface="Trebuchet MS"/>
            </a:endParaRPr>
          </a:p>
        </p:txBody>
      </p:sp>
      <p:pic>
        <p:nvPicPr>
          <p:cNvPr id="13" name="图片 12">
            <a:extLst>
              <a:ext uri="{FF2B5EF4-FFF2-40B4-BE49-F238E27FC236}">
                <a16:creationId xmlns:a16="http://schemas.microsoft.com/office/drawing/2014/main" id="{9F05A9E1-814D-E9C3-30E7-4F552A3B2C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4499" y="2419350"/>
            <a:ext cx="1123950" cy="63222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3681825" cy="382156"/>
          </a:xfrm>
          <a:prstGeom prst="rect">
            <a:avLst/>
          </a:prstGeom>
        </p:spPr>
        <p:txBody>
          <a:bodyPr vert="horz" wrap="square" lIns="0" tIns="12700" rIns="0" bIns="0" rtlCol="0">
            <a:spAutoFit/>
          </a:bodyPr>
          <a:lstStyle/>
          <a:p>
            <a:pPr marL="12700">
              <a:lnSpc>
                <a:spcPct val="100000"/>
              </a:lnSpc>
              <a:spcBef>
                <a:spcPts val="100"/>
              </a:spcBef>
            </a:pPr>
            <a:r>
              <a:rPr lang="en-US" altLang="zh-CN" sz="2400" b="1" spc="-55" dirty="0">
                <a:latin typeface="Trebuchet MS"/>
                <a:cs typeface="Trebuchet MS"/>
              </a:rPr>
              <a:t>Experimental Setup</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sp>
        <p:nvSpPr>
          <p:cNvPr id="2" name="object 2">
            <a:extLst>
              <a:ext uri="{FF2B5EF4-FFF2-40B4-BE49-F238E27FC236}">
                <a16:creationId xmlns:a16="http://schemas.microsoft.com/office/drawing/2014/main" id="{CE7F3D9F-BF02-BB05-8C3D-1C8B02CA70BA}"/>
              </a:ext>
            </a:extLst>
          </p:cNvPr>
          <p:cNvSpPr txBox="1"/>
          <p:nvPr/>
        </p:nvSpPr>
        <p:spPr>
          <a:xfrm>
            <a:off x="356775" y="742950"/>
            <a:ext cx="4799064" cy="305212"/>
          </a:xfrm>
          <a:prstGeom prst="rect">
            <a:avLst/>
          </a:prstGeom>
        </p:spPr>
        <p:txBody>
          <a:bodyPr vert="horz" wrap="square" lIns="0" tIns="12700" rIns="0" bIns="0" rtlCol="0">
            <a:spAutoFit/>
          </a:bodyPr>
          <a:lstStyle/>
          <a:p>
            <a:pPr marL="12700">
              <a:lnSpc>
                <a:spcPct val="100000"/>
              </a:lnSpc>
              <a:spcBef>
                <a:spcPts val="100"/>
              </a:spcBef>
            </a:pPr>
            <a:r>
              <a:rPr lang="en-US" altLang="zh-CN" sz="1900" b="1" spc="45" dirty="0">
                <a:latin typeface="Trebuchet MS"/>
                <a:cs typeface="Trebuchet MS"/>
              </a:rPr>
              <a:t>Datasets</a:t>
            </a:r>
            <a:endParaRPr sz="1900" dirty="0">
              <a:latin typeface="Trebuchet MS"/>
              <a:cs typeface="Trebuchet MS"/>
            </a:endParaRPr>
          </a:p>
        </p:txBody>
      </p:sp>
      <p:sp>
        <p:nvSpPr>
          <p:cNvPr id="6" name="object 2">
            <a:extLst>
              <a:ext uri="{FF2B5EF4-FFF2-40B4-BE49-F238E27FC236}">
                <a16:creationId xmlns:a16="http://schemas.microsoft.com/office/drawing/2014/main" id="{5001034B-5DE6-8670-1A3F-91001A1BED8D}"/>
              </a:ext>
            </a:extLst>
          </p:cNvPr>
          <p:cNvSpPr txBox="1"/>
          <p:nvPr/>
        </p:nvSpPr>
        <p:spPr>
          <a:xfrm>
            <a:off x="356774" y="1764184"/>
            <a:ext cx="4799064" cy="915635"/>
          </a:xfrm>
          <a:prstGeom prst="rect">
            <a:avLst/>
          </a:prstGeom>
        </p:spPr>
        <p:txBody>
          <a:bodyPr vert="horz" wrap="square" lIns="0" tIns="12700" rIns="0" bIns="0" rtlCol="0">
            <a:spAutoFit/>
          </a:bodyPr>
          <a:lstStyle/>
          <a:p>
            <a:pPr marL="12700">
              <a:lnSpc>
                <a:spcPct val="100000"/>
              </a:lnSpc>
              <a:spcBef>
                <a:spcPts val="100"/>
              </a:spcBef>
            </a:pPr>
            <a:r>
              <a:rPr lang="en-US" altLang="zh-CN" sz="1900" b="1" spc="45" dirty="0">
                <a:latin typeface="Trebuchet MS"/>
                <a:cs typeface="Trebuchet MS"/>
              </a:rPr>
              <a:t>Baselines</a:t>
            </a:r>
          </a:p>
          <a:p>
            <a:pPr marL="12700">
              <a:lnSpc>
                <a:spcPct val="100000"/>
              </a:lnSpc>
              <a:spcBef>
                <a:spcPts val="100"/>
              </a:spcBef>
            </a:pPr>
            <a:endParaRPr lang="en-US" altLang="zh-CN" sz="1900" b="1" spc="45" dirty="0">
              <a:latin typeface="Trebuchet MS"/>
              <a:cs typeface="Trebuchet MS"/>
            </a:endParaRPr>
          </a:p>
          <a:p>
            <a:pPr marL="12700">
              <a:lnSpc>
                <a:spcPct val="100000"/>
              </a:lnSpc>
              <a:spcBef>
                <a:spcPts val="100"/>
              </a:spcBef>
            </a:pPr>
            <a:endParaRPr sz="1900" dirty="0">
              <a:latin typeface="Trebuchet MS"/>
              <a:cs typeface="Trebuchet MS"/>
            </a:endParaRPr>
          </a:p>
        </p:txBody>
      </p:sp>
      <p:sp>
        <p:nvSpPr>
          <p:cNvPr id="7" name="object 2">
            <a:extLst>
              <a:ext uri="{FF2B5EF4-FFF2-40B4-BE49-F238E27FC236}">
                <a16:creationId xmlns:a16="http://schemas.microsoft.com/office/drawing/2014/main" id="{A8B6487A-967B-77A7-B9F9-F43B94ADDDE3}"/>
              </a:ext>
            </a:extLst>
          </p:cNvPr>
          <p:cNvSpPr txBox="1"/>
          <p:nvPr/>
        </p:nvSpPr>
        <p:spPr>
          <a:xfrm>
            <a:off x="356774" y="2078762"/>
            <a:ext cx="7187026" cy="2321788"/>
          </a:xfrm>
          <a:prstGeom prst="rect">
            <a:avLst/>
          </a:prstGeom>
        </p:spPr>
        <p:txBody>
          <a:bodyPr vert="horz" wrap="square" lIns="0" tIns="120014" rIns="0" bIns="0" rtlCol="0">
            <a:spAutoFit/>
          </a:bodyPr>
          <a:lstStyle/>
          <a:p>
            <a:pPr marL="348615" indent="-336550">
              <a:spcBef>
                <a:spcPts val="944"/>
              </a:spcBef>
              <a:buFont typeface="Tahoma"/>
              <a:buChar char="●"/>
              <a:tabLst>
                <a:tab pos="347980" algn="l"/>
                <a:tab pos="349250" algn="l"/>
              </a:tabLst>
            </a:pPr>
            <a:r>
              <a:rPr lang="en-US" altLang="zh-CN" sz="1400" b="1" spc="15" dirty="0">
                <a:latin typeface="Trebuchet MS"/>
                <a:cs typeface="Trebuchet MS"/>
              </a:rPr>
              <a:t>Vanilla baselines</a:t>
            </a:r>
          </a:p>
          <a:p>
            <a:pPr marL="348615" indent="-336550">
              <a:spcBef>
                <a:spcPts val="944"/>
              </a:spcBef>
              <a:buFont typeface="Tahoma"/>
              <a:buChar char="●"/>
              <a:tabLst>
                <a:tab pos="347980" algn="l"/>
                <a:tab pos="349250" algn="l"/>
              </a:tabLst>
            </a:pPr>
            <a:r>
              <a:rPr lang="en-US" altLang="zh-CN" sz="1400" b="1" spc="15" dirty="0">
                <a:latin typeface="Trebuchet MS"/>
              </a:rPr>
              <a:t>Negative</a:t>
            </a:r>
            <a:r>
              <a:rPr lang="zh-CN" altLang="en-US" sz="1400" b="1" spc="15" dirty="0">
                <a:latin typeface="Trebuchet MS"/>
              </a:rPr>
              <a:t> </a:t>
            </a:r>
            <a:r>
              <a:rPr lang="en-US" altLang="zh-CN" sz="1400" b="1" spc="15" dirty="0">
                <a:latin typeface="Trebuchet MS"/>
              </a:rPr>
              <a:t>sampling</a:t>
            </a:r>
            <a:r>
              <a:rPr lang="zh-CN" altLang="en-US" sz="1400" b="1" spc="15" dirty="0">
                <a:latin typeface="Trebuchet MS"/>
              </a:rPr>
              <a:t> </a:t>
            </a:r>
            <a:endParaRPr lang="en-US" altLang="zh-CN" sz="1400" b="1" spc="15" dirty="0">
              <a:latin typeface="Trebuchet MS"/>
            </a:endParaRPr>
          </a:p>
          <a:p>
            <a:pPr marL="348615" indent="-336550">
              <a:spcBef>
                <a:spcPts val="944"/>
              </a:spcBef>
              <a:buFont typeface="Tahoma"/>
              <a:buChar char="●"/>
              <a:tabLst>
                <a:tab pos="347980" algn="l"/>
                <a:tab pos="349250" algn="l"/>
              </a:tabLst>
            </a:pPr>
            <a:r>
              <a:rPr lang="en-US" altLang="zh-CN" sz="1400" b="1" spc="15" dirty="0">
                <a:latin typeface="Trebuchet MS"/>
              </a:rPr>
              <a:t>PU-learning</a:t>
            </a:r>
            <a:r>
              <a:rPr lang="zh-CN" altLang="en-US" sz="1400" b="1" spc="15" dirty="0">
                <a:latin typeface="Trebuchet MS"/>
              </a:rPr>
              <a:t> </a:t>
            </a:r>
            <a:endParaRPr lang="en-US" altLang="zh-CN" sz="1400" b="1" spc="15" dirty="0">
              <a:latin typeface="Trebuchet MS"/>
            </a:endParaRPr>
          </a:p>
          <a:p>
            <a:pPr marL="348615" indent="-336550">
              <a:spcBef>
                <a:spcPts val="944"/>
              </a:spcBef>
              <a:buFont typeface="Tahoma"/>
              <a:buChar char="●"/>
              <a:tabLst>
                <a:tab pos="347980" algn="l"/>
                <a:tab pos="349250" algn="l"/>
              </a:tabLst>
            </a:pPr>
            <a:r>
              <a:rPr lang="en-US" altLang="zh-CN" sz="1400" b="1" spc="15" dirty="0">
                <a:latin typeface="Trebuchet MS"/>
              </a:rPr>
              <a:t>Sub-symbolic</a:t>
            </a:r>
            <a:r>
              <a:rPr lang="zh-CN" altLang="en-US" sz="1400" b="1" spc="15" dirty="0">
                <a:latin typeface="Trebuchet MS"/>
              </a:rPr>
              <a:t> </a:t>
            </a:r>
            <a:r>
              <a:rPr lang="en-US" altLang="zh-CN" sz="1400" b="1" spc="15" dirty="0">
                <a:latin typeface="Trebuchet MS"/>
              </a:rPr>
              <a:t>self-training</a:t>
            </a:r>
          </a:p>
          <a:p>
            <a:pPr marL="348615" indent="-336550">
              <a:spcBef>
                <a:spcPts val="944"/>
              </a:spcBef>
              <a:buFont typeface="Tahoma"/>
              <a:buChar char="●"/>
              <a:tabLst>
                <a:tab pos="347980" algn="l"/>
                <a:tab pos="349250" algn="l"/>
              </a:tabLst>
            </a:pPr>
            <a:r>
              <a:rPr lang="en-US" altLang="zh-CN" sz="1400" b="1" spc="15" dirty="0">
                <a:latin typeface="Trebuchet MS"/>
              </a:rPr>
              <a:t>Large</a:t>
            </a:r>
            <a:r>
              <a:rPr lang="zh-CN" altLang="en-US" sz="1400" b="1" spc="15" dirty="0">
                <a:latin typeface="Trebuchet MS"/>
              </a:rPr>
              <a:t> </a:t>
            </a:r>
            <a:r>
              <a:rPr lang="en-US" altLang="zh-CN" sz="1400" b="1" spc="15" dirty="0">
                <a:latin typeface="Trebuchet MS"/>
              </a:rPr>
              <a:t>language</a:t>
            </a:r>
            <a:r>
              <a:rPr lang="zh-CN" altLang="en-US" sz="1400" b="1" spc="15" dirty="0">
                <a:latin typeface="Trebuchet MS"/>
              </a:rPr>
              <a:t> </a:t>
            </a:r>
            <a:r>
              <a:rPr lang="en-US" altLang="zh-CN" sz="1400" b="1" spc="15" dirty="0">
                <a:latin typeface="Trebuchet MS"/>
              </a:rPr>
              <a:t>models</a:t>
            </a:r>
          </a:p>
          <a:p>
            <a:pPr marL="348615" indent="-336550">
              <a:spcBef>
                <a:spcPts val="944"/>
              </a:spcBef>
              <a:buFont typeface="Tahoma"/>
              <a:buChar char="●"/>
              <a:tabLst>
                <a:tab pos="347980" algn="l"/>
                <a:tab pos="349250" algn="l"/>
              </a:tabLst>
            </a:pPr>
            <a:r>
              <a:rPr lang="en-US" altLang="zh-CN" sz="1400" b="1" spc="15" dirty="0">
                <a:latin typeface="Trebuchet MS"/>
              </a:rPr>
              <a:t>Logical</a:t>
            </a:r>
            <a:r>
              <a:rPr lang="zh-CN" altLang="en-US" sz="1400" b="1" spc="15" dirty="0">
                <a:latin typeface="Trebuchet MS"/>
              </a:rPr>
              <a:t> </a:t>
            </a:r>
            <a:r>
              <a:rPr lang="en-US" altLang="zh-CN" sz="1400" b="1" spc="15" dirty="0">
                <a:latin typeface="Trebuchet MS"/>
              </a:rPr>
              <a:t>frameworks</a:t>
            </a:r>
            <a:r>
              <a:rPr lang="zh-CN" altLang="en-US" sz="1400" b="1" spc="15" dirty="0">
                <a:latin typeface="Trebuchet MS"/>
              </a:rPr>
              <a:t> </a:t>
            </a:r>
            <a:r>
              <a:rPr lang="en-US" altLang="zh-CN" sz="1400" b="1" spc="15" dirty="0">
                <a:latin typeface="Trebuchet MS"/>
              </a:rPr>
              <a:t>for</a:t>
            </a:r>
            <a:r>
              <a:rPr lang="zh-CN" altLang="en-US" sz="1400" b="1" spc="15" dirty="0">
                <a:latin typeface="Trebuchet MS"/>
              </a:rPr>
              <a:t> </a:t>
            </a:r>
            <a:r>
              <a:rPr lang="en-US" altLang="zh-CN" sz="1400" b="1" spc="15" dirty="0">
                <a:latin typeface="Trebuchet MS"/>
              </a:rPr>
              <a:t>fully</a:t>
            </a:r>
            <a:r>
              <a:rPr lang="zh-CN" altLang="en-US" sz="1400" b="1" spc="15" dirty="0">
                <a:latin typeface="Trebuchet MS"/>
              </a:rPr>
              <a:t> </a:t>
            </a:r>
            <a:r>
              <a:rPr lang="en-US" altLang="zh-CN" sz="1400" b="1" spc="15" dirty="0">
                <a:latin typeface="Trebuchet MS"/>
              </a:rPr>
              <a:t>supervised</a:t>
            </a:r>
            <a:r>
              <a:rPr lang="zh-CN" altLang="en-US" sz="1400" b="1" spc="15" dirty="0">
                <a:latin typeface="Trebuchet MS"/>
              </a:rPr>
              <a:t> </a:t>
            </a:r>
            <a:r>
              <a:rPr lang="en-US" altLang="zh-CN" sz="1400" b="1" spc="15" dirty="0">
                <a:latin typeface="Trebuchet MS"/>
              </a:rPr>
              <a:t>settings</a:t>
            </a:r>
          </a:p>
          <a:p>
            <a:pPr marL="348615" indent="-336550">
              <a:spcBef>
                <a:spcPts val="944"/>
              </a:spcBef>
              <a:buFont typeface="Tahoma"/>
              <a:buChar char="●"/>
              <a:tabLst>
                <a:tab pos="347980" algn="l"/>
                <a:tab pos="349250" algn="l"/>
              </a:tabLst>
            </a:pPr>
            <a:endParaRPr lang="en" altLang="zh-CN" sz="1400" b="1" spc="15" dirty="0">
              <a:latin typeface="Trebuchet MS"/>
            </a:endParaRPr>
          </a:p>
        </p:txBody>
      </p:sp>
      <p:sp>
        <p:nvSpPr>
          <p:cNvPr id="8" name="object 2">
            <a:extLst>
              <a:ext uri="{FF2B5EF4-FFF2-40B4-BE49-F238E27FC236}">
                <a16:creationId xmlns:a16="http://schemas.microsoft.com/office/drawing/2014/main" id="{0F6FF453-4C2B-4D6F-A004-2111A8B5BD76}"/>
              </a:ext>
            </a:extLst>
          </p:cNvPr>
          <p:cNvSpPr txBox="1"/>
          <p:nvPr/>
        </p:nvSpPr>
        <p:spPr>
          <a:xfrm>
            <a:off x="356774" y="989861"/>
            <a:ext cx="6672580" cy="667489"/>
          </a:xfrm>
          <a:prstGeom prst="rect">
            <a:avLst/>
          </a:prstGeom>
        </p:spPr>
        <p:txBody>
          <a:bodyPr vert="horz" wrap="square" lIns="0" tIns="120014" rIns="0" bIns="0" rtlCol="0">
            <a:spAutoFit/>
          </a:bodyPr>
          <a:lstStyle/>
          <a:p>
            <a:pPr marL="348615" indent="-336550">
              <a:lnSpc>
                <a:spcPct val="100000"/>
              </a:lnSpc>
              <a:spcBef>
                <a:spcPts val="944"/>
              </a:spcBef>
              <a:buFont typeface="Tahoma"/>
              <a:buChar char="●"/>
              <a:tabLst>
                <a:tab pos="347980" algn="l"/>
                <a:tab pos="349250" algn="l"/>
              </a:tabLst>
            </a:pPr>
            <a:r>
              <a:rPr lang="en-US" altLang="zh-CN" sz="1400" b="1" spc="15" dirty="0">
                <a:latin typeface="Trebuchet MS"/>
                <a:cs typeface="Trebuchet MS"/>
              </a:rPr>
              <a:t>DWIE</a:t>
            </a:r>
          </a:p>
          <a:p>
            <a:pPr marL="348615" indent="-336550">
              <a:lnSpc>
                <a:spcPct val="100000"/>
              </a:lnSpc>
              <a:spcBef>
                <a:spcPts val="944"/>
              </a:spcBef>
              <a:buFont typeface="Tahoma"/>
              <a:buChar char="●"/>
              <a:tabLst>
                <a:tab pos="347980" algn="l"/>
                <a:tab pos="349250" algn="l"/>
              </a:tabLst>
            </a:pPr>
            <a:r>
              <a:rPr lang="en-US" altLang="zh-CN" sz="1400" b="1" spc="15" dirty="0" err="1">
                <a:latin typeface="Trebuchet MS"/>
                <a:cs typeface="Trebuchet MS"/>
              </a:rPr>
              <a:t>DocRED</a:t>
            </a:r>
            <a:endParaRPr lang="en-US" altLang="zh-CN" sz="1400" b="1" spc="15" dirty="0">
              <a:latin typeface="Trebuchet MS"/>
              <a:cs typeface="Trebuchet MS"/>
            </a:endParaRPr>
          </a:p>
        </p:txBody>
      </p:sp>
      <p:pic>
        <p:nvPicPr>
          <p:cNvPr id="9" name="图片 8">
            <a:extLst>
              <a:ext uri="{FF2B5EF4-FFF2-40B4-BE49-F238E27FC236}">
                <a16:creationId xmlns:a16="http://schemas.microsoft.com/office/drawing/2014/main" id="{AFF1FBAA-A1A8-00B4-E755-55034833AA1D}"/>
              </a:ext>
            </a:extLst>
          </p:cNvPr>
          <p:cNvPicPr>
            <a:picLocks noChangeAspect="1"/>
          </p:cNvPicPr>
          <p:nvPr/>
        </p:nvPicPr>
        <p:blipFill>
          <a:blip r:embed="rId3"/>
          <a:stretch>
            <a:fillRect/>
          </a:stretch>
        </p:blipFill>
        <p:spPr>
          <a:xfrm>
            <a:off x="3465731" y="801292"/>
            <a:ext cx="5260537" cy="2554939"/>
          </a:xfrm>
          <a:prstGeom prst="rect">
            <a:avLst/>
          </a:prstGeom>
        </p:spPr>
      </p:pic>
    </p:spTree>
    <p:extLst>
      <p:ext uri="{BB962C8B-B14F-4D97-AF65-F5344CB8AC3E}">
        <p14:creationId xmlns:p14="http://schemas.microsoft.com/office/powerpoint/2010/main" val="2922097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3681825" cy="382156"/>
          </a:xfrm>
          <a:prstGeom prst="rect">
            <a:avLst/>
          </a:prstGeom>
        </p:spPr>
        <p:txBody>
          <a:bodyPr vert="horz" wrap="square" lIns="0" tIns="12700" rIns="0" bIns="0" rtlCol="0">
            <a:spAutoFit/>
          </a:bodyPr>
          <a:lstStyle/>
          <a:p>
            <a:pPr marL="12700">
              <a:lnSpc>
                <a:spcPct val="100000"/>
              </a:lnSpc>
              <a:spcBef>
                <a:spcPts val="100"/>
              </a:spcBef>
            </a:pPr>
            <a:r>
              <a:rPr lang="en-US" altLang="zh-CN" sz="2400" b="1" spc="-55" dirty="0" err="1">
                <a:latin typeface="Trebuchet MS"/>
                <a:cs typeface="Trebuchet MS"/>
              </a:rPr>
              <a:t>Resutls</a:t>
            </a:r>
            <a:r>
              <a:rPr lang="zh-CN" altLang="en-US" sz="2400" b="1" spc="-55" dirty="0">
                <a:latin typeface="Trebuchet MS"/>
                <a:cs typeface="Trebuchet MS"/>
              </a:rPr>
              <a:t> </a:t>
            </a:r>
            <a:r>
              <a:rPr lang="en-US" altLang="zh-CN" sz="2400" b="1" spc="-55" dirty="0">
                <a:latin typeface="Trebuchet MS"/>
                <a:cs typeface="Trebuchet MS"/>
              </a:rPr>
              <a:t>on</a:t>
            </a:r>
            <a:r>
              <a:rPr lang="zh-CN" altLang="en-US" sz="2400" b="1" spc="-55" dirty="0">
                <a:latin typeface="Trebuchet MS"/>
                <a:cs typeface="Trebuchet MS"/>
              </a:rPr>
              <a:t> </a:t>
            </a:r>
            <a:r>
              <a:rPr lang="en-US" altLang="zh-CN" sz="2400" b="1" spc="-55" dirty="0" err="1">
                <a:latin typeface="Trebuchet MS"/>
                <a:cs typeface="Trebuchet MS"/>
              </a:rPr>
              <a:t>DocRED</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pic>
        <p:nvPicPr>
          <p:cNvPr id="3" name="图片 2">
            <a:extLst>
              <a:ext uri="{FF2B5EF4-FFF2-40B4-BE49-F238E27FC236}">
                <a16:creationId xmlns:a16="http://schemas.microsoft.com/office/drawing/2014/main" id="{522EE2B7-DBCE-E930-2FC2-DA1145B66B0F}"/>
              </a:ext>
            </a:extLst>
          </p:cNvPr>
          <p:cNvPicPr>
            <a:picLocks noChangeAspect="1"/>
          </p:cNvPicPr>
          <p:nvPr/>
        </p:nvPicPr>
        <p:blipFill>
          <a:blip r:embed="rId3"/>
          <a:stretch>
            <a:fillRect/>
          </a:stretch>
        </p:blipFill>
        <p:spPr>
          <a:xfrm>
            <a:off x="3733800" y="825811"/>
            <a:ext cx="5013914" cy="3508894"/>
          </a:xfrm>
          <a:prstGeom prst="rect">
            <a:avLst/>
          </a:prstGeom>
        </p:spPr>
      </p:pic>
      <p:sp>
        <p:nvSpPr>
          <p:cNvPr id="4" name="object 2">
            <a:extLst>
              <a:ext uri="{FF2B5EF4-FFF2-40B4-BE49-F238E27FC236}">
                <a16:creationId xmlns:a16="http://schemas.microsoft.com/office/drawing/2014/main" id="{900E84DD-1518-4C9E-E4C5-C3FFE5867C3E}"/>
              </a:ext>
            </a:extLst>
          </p:cNvPr>
          <p:cNvSpPr txBox="1"/>
          <p:nvPr/>
        </p:nvSpPr>
        <p:spPr>
          <a:xfrm>
            <a:off x="356774" y="989861"/>
            <a:ext cx="3224626" cy="2621871"/>
          </a:xfrm>
          <a:prstGeom prst="rect">
            <a:avLst/>
          </a:prstGeom>
        </p:spPr>
        <p:txBody>
          <a:bodyPr vert="horz" wrap="square" lIns="0" tIns="120014" rIns="0" bIns="0" rtlCol="0">
            <a:spAutoFit/>
          </a:bodyPr>
          <a:lstStyle/>
          <a:p>
            <a:pPr marL="348615" indent="-336550">
              <a:spcBef>
                <a:spcPts val="944"/>
              </a:spcBef>
              <a:buFont typeface="Tahoma"/>
              <a:buChar char="●"/>
              <a:tabLst>
                <a:tab pos="347980" algn="l"/>
                <a:tab pos="349250" algn="l"/>
              </a:tabLst>
            </a:pPr>
            <a:r>
              <a:rPr lang="en-US" altLang="zh-CN" sz="1400" b="1" dirty="0"/>
              <a:t>LLMs</a:t>
            </a:r>
            <a:r>
              <a:rPr lang="zh-CN" altLang="en-US" sz="1400" b="1" dirty="0"/>
              <a:t> </a:t>
            </a:r>
            <a:r>
              <a:rPr lang="en" altLang="zh-CN" sz="1400" b="1" dirty="0"/>
              <a:t>perform poorly compared to BERT-based models</a:t>
            </a:r>
            <a:endParaRPr lang="en-US" altLang="zh-CN" sz="1400" b="1" spc="15" dirty="0">
              <a:latin typeface="Trebuchet MS"/>
              <a:cs typeface="Trebuchet MS"/>
            </a:endParaRPr>
          </a:p>
          <a:p>
            <a:pPr marL="348615" indent="-336550">
              <a:lnSpc>
                <a:spcPct val="100000"/>
              </a:lnSpc>
              <a:spcBef>
                <a:spcPts val="944"/>
              </a:spcBef>
              <a:buFont typeface="Tahoma"/>
              <a:buChar char="●"/>
              <a:tabLst>
                <a:tab pos="347980" algn="l"/>
                <a:tab pos="349250" algn="l"/>
              </a:tabLst>
            </a:pPr>
            <a:r>
              <a:rPr lang="en-US" altLang="zh-CN" sz="1400" b="1" spc="15" dirty="0" err="1">
                <a:latin typeface="Trebuchet MS"/>
                <a:cs typeface="Trebuchet MS"/>
              </a:rPr>
              <a:t>LogicST</a:t>
            </a:r>
            <a:r>
              <a:rPr lang="en-US" altLang="zh-CN" sz="1400" b="1" spc="15" dirty="0">
                <a:latin typeface="Trebuchet MS"/>
                <a:cs typeface="Trebuchet MS"/>
              </a:rPr>
              <a:t> surpasses all</a:t>
            </a:r>
            <a:r>
              <a:rPr lang="zh-CN" altLang="en-US" sz="1400" b="1" spc="15" dirty="0">
                <a:latin typeface="Trebuchet MS"/>
                <a:cs typeface="Trebuchet MS"/>
              </a:rPr>
              <a:t> </a:t>
            </a:r>
            <a:r>
              <a:rPr lang="en-US" altLang="zh-CN" sz="1400" b="1" spc="15" dirty="0">
                <a:latin typeface="Trebuchet MS"/>
                <a:cs typeface="Trebuchet MS"/>
              </a:rPr>
              <a:t>baselines by a large margin</a:t>
            </a:r>
          </a:p>
          <a:p>
            <a:pPr marL="348615" indent="-336550">
              <a:lnSpc>
                <a:spcPct val="100000"/>
              </a:lnSpc>
              <a:spcBef>
                <a:spcPts val="944"/>
              </a:spcBef>
              <a:buFont typeface="Tahoma"/>
              <a:buChar char="●"/>
              <a:tabLst>
                <a:tab pos="347980" algn="l"/>
                <a:tab pos="349250" algn="l"/>
              </a:tabLst>
            </a:pPr>
            <a:r>
              <a:rPr lang="en-US" altLang="zh-CN" sz="1400" b="1" spc="15" dirty="0" err="1">
                <a:latin typeface="Trebuchet MS"/>
                <a:cs typeface="Trebuchet MS"/>
              </a:rPr>
              <a:t>LogicST</a:t>
            </a:r>
            <a:r>
              <a:rPr lang="en-US" altLang="zh-CN" sz="1400" b="1" spc="15" dirty="0">
                <a:latin typeface="Trebuchet MS"/>
                <a:cs typeface="Trebuchet MS"/>
              </a:rPr>
              <a:t> maintains a superior balance</a:t>
            </a:r>
            <a:r>
              <a:rPr lang="zh-CN" altLang="en-US" sz="1400" b="1" spc="15" dirty="0">
                <a:latin typeface="Trebuchet MS"/>
                <a:cs typeface="Trebuchet MS"/>
              </a:rPr>
              <a:t> </a:t>
            </a:r>
            <a:r>
              <a:rPr lang="en-US" altLang="zh-CN" sz="1400" b="1" spc="15" dirty="0">
                <a:latin typeface="Trebuchet MS"/>
                <a:cs typeface="Trebuchet MS"/>
              </a:rPr>
              <a:t>between precision and recall</a:t>
            </a:r>
          </a:p>
          <a:p>
            <a:pPr marL="348615" indent="-336550">
              <a:lnSpc>
                <a:spcPct val="100000"/>
              </a:lnSpc>
              <a:spcBef>
                <a:spcPts val="944"/>
              </a:spcBef>
              <a:buFont typeface="Tahoma"/>
              <a:buChar char="●"/>
              <a:tabLst>
                <a:tab pos="347980" algn="l"/>
                <a:tab pos="349250" algn="l"/>
              </a:tabLst>
            </a:pPr>
            <a:r>
              <a:rPr lang="en-US" altLang="zh-CN" sz="1400" b="1" spc="15" dirty="0" err="1">
                <a:latin typeface="Trebuchet MS"/>
                <a:cs typeface="Trebuchet MS"/>
              </a:rPr>
              <a:t>LogicST</a:t>
            </a:r>
            <a:r>
              <a:rPr lang="en-US" altLang="zh-CN" sz="1400" b="1" spc="15" dirty="0">
                <a:latin typeface="Trebuchet MS"/>
                <a:cs typeface="Trebuchet MS"/>
              </a:rPr>
              <a:t> mitigates the confirmation bias and the class imbalance problem</a:t>
            </a:r>
          </a:p>
        </p:txBody>
      </p:sp>
    </p:spTree>
    <p:extLst>
      <p:ext uri="{BB962C8B-B14F-4D97-AF65-F5344CB8AC3E}">
        <p14:creationId xmlns:p14="http://schemas.microsoft.com/office/powerpoint/2010/main" val="1720979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3681825" cy="382156"/>
          </a:xfrm>
          <a:prstGeom prst="rect">
            <a:avLst/>
          </a:prstGeom>
        </p:spPr>
        <p:txBody>
          <a:bodyPr vert="horz" wrap="square" lIns="0" tIns="12700" rIns="0" bIns="0" rtlCol="0">
            <a:spAutoFit/>
          </a:bodyPr>
          <a:lstStyle/>
          <a:p>
            <a:pPr marL="12700">
              <a:lnSpc>
                <a:spcPct val="100000"/>
              </a:lnSpc>
              <a:spcBef>
                <a:spcPts val="100"/>
              </a:spcBef>
            </a:pPr>
            <a:r>
              <a:rPr lang="en-US" altLang="zh-CN" sz="2400" b="1" spc="-55" dirty="0" err="1">
                <a:latin typeface="Trebuchet MS"/>
                <a:cs typeface="Trebuchet MS"/>
              </a:rPr>
              <a:t>Resutls</a:t>
            </a:r>
            <a:r>
              <a:rPr lang="zh-CN" altLang="en-US" sz="2400" b="1" spc="-55" dirty="0">
                <a:latin typeface="Trebuchet MS"/>
                <a:cs typeface="Trebuchet MS"/>
              </a:rPr>
              <a:t> </a:t>
            </a:r>
            <a:r>
              <a:rPr lang="en-US" altLang="zh-CN" sz="2400" b="1" spc="-55" dirty="0">
                <a:latin typeface="Trebuchet MS"/>
                <a:cs typeface="Trebuchet MS"/>
              </a:rPr>
              <a:t>on</a:t>
            </a:r>
            <a:r>
              <a:rPr lang="zh-CN" altLang="en-US" sz="2400" b="1" spc="-55" dirty="0">
                <a:latin typeface="Trebuchet MS"/>
                <a:cs typeface="Trebuchet MS"/>
              </a:rPr>
              <a:t> </a:t>
            </a:r>
            <a:r>
              <a:rPr lang="en-US" altLang="zh-CN" sz="2400" b="1" spc="-55" dirty="0" err="1">
                <a:latin typeface="Trebuchet MS"/>
                <a:cs typeface="Trebuchet MS"/>
              </a:rPr>
              <a:t>DocRED_ext</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sp>
        <p:nvSpPr>
          <p:cNvPr id="4" name="object 2">
            <a:extLst>
              <a:ext uri="{FF2B5EF4-FFF2-40B4-BE49-F238E27FC236}">
                <a16:creationId xmlns:a16="http://schemas.microsoft.com/office/drawing/2014/main" id="{900E84DD-1518-4C9E-E4C5-C3FFE5867C3E}"/>
              </a:ext>
            </a:extLst>
          </p:cNvPr>
          <p:cNvSpPr txBox="1"/>
          <p:nvPr/>
        </p:nvSpPr>
        <p:spPr>
          <a:xfrm>
            <a:off x="1981200" y="4112103"/>
            <a:ext cx="5791200" cy="336630"/>
          </a:xfrm>
          <a:prstGeom prst="rect">
            <a:avLst/>
          </a:prstGeom>
        </p:spPr>
        <p:txBody>
          <a:bodyPr vert="horz" wrap="square" lIns="0" tIns="120014" rIns="0" bIns="0" rtlCol="0">
            <a:spAutoFit/>
          </a:bodyPr>
          <a:lstStyle/>
          <a:p>
            <a:pPr marL="12065">
              <a:spcBef>
                <a:spcPts val="944"/>
              </a:spcBef>
              <a:tabLst>
                <a:tab pos="347980" algn="l"/>
                <a:tab pos="349250" algn="l"/>
              </a:tabLst>
            </a:pPr>
            <a:r>
              <a:rPr lang="en-US" altLang="zh-CN" sz="1400" b="1" spc="15" dirty="0" err="1">
                <a:latin typeface="Trebuchet MS"/>
                <a:cs typeface="Trebuchet MS"/>
              </a:rPr>
              <a:t>LogicST</a:t>
            </a:r>
            <a:r>
              <a:rPr lang="en-US" altLang="zh-CN" sz="1400" b="1" spc="15" dirty="0">
                <a:latin typeface="Trebuchet MS"/>
                <a:cs typeface="Trebuchet MS"/>
              </a:rPr>
              <a:t> framework consistently outperforms all strong baselines</a:t>
            </a:r>
          </a:p>
        </p:txBody>
      </p:sp>
      <p:pic>
        <p:nvPicPr>
          <p:cNvPr id="2" name="图片 1">
            <a:extLst>
              <a:ext uri="{FF2B5EF4-FFF2-40B4-BE49-F238E27FC236}">
                <a16:creationId xmlns:a16="http://schemas.microsoft.com/office/drawing/2014/main" id="{E9F35E5A-94B9-2D9F-CC41-CD1BDB947A4A}"/>
              </a:ext>
            </a:extLst>
          </p:cNvPr>
          <p:cNvPicPr>
            <a:picLocks noChangeAspect="1"/>
          </p:cNvPicPr>
          <p:nvPr/>
        </p:nvPicPr>
        <p:blipFill>
          <a:blip r:embed="rId3"/>
          <a:stretch>
            <a:fillRect/>
          </a:stretch>
        </p:blipFill>
        <p:spPr>
          <a:xfrm>
            <a:off x="2792451" y="1086090"/>
            <a:ext cx="3559098" cy="2971320"/>
          </a:xfrm>
          <a:prstGeom prst="rect">
            <a:avLst/>
          </a:prstGeom>
        </p:spPr>
      </p:pic>
    </p:spTree>
    <p:extLst>
      <p:ext uri="{BB962C8B-B14F-4D97-AF65-F5344CB8AC3E}">
        <p14:creationId xmlns:p14="http://schemas.microsoft.com/office/powerpoint/2010/main" val="2416651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3681825" cy="382156"/>
          </a:xfrm>
          <a:prstGeom prst="rect">
            <a:avLst/>
          </a:prstGeom>
        </p:spPr>
        <p:txBody>
          <a:bodyPr vert="horz" wrap="square" lIns="0" tIns="12700" rIns="0" bIns="0" rtlCol="0">
            <a:spAutoFit/>
          </a:bodyPr>
          <a:lstStyle/>
          <a:p>
            <a:pPr marL="12700">
              <a:lnSpc>
                <a:spcPct val="100000"/>
              </a:lnSpc>
              <a:spcBef>
                <a:spcPts val="100"/>
              </a:spcBef>
            </a:pPr>
            <a:r>
              <a:rPr lang="en-US" altLang="zh-CN" sz="2400" b="1" spc="-55" dirty="0" err="1">
                <a:latin typeface="Trebuchet MS"/>
                <a:cs typeface="Trebuchet MS"/>
              </a:rPr>
              <a:t>Resutls</a:t>
            </a:r>
            <a:r>
              <a:rPr lang="zh-CN" altLang="en-US" sz="2400" b="1" spc="-55" dirty="0">
                <a:latin typeface="Trebuchet MS"/>
                <a:cs typeface="Trebuchet MS"/>
              </a:rPr>
              <a:t> </a:t>
            </a:r>
            <a:r>
              <a:rPr lang="en-US" altLang="zh-CN" sz="2400" b="1" spc="-55" dirty="0">
                <a:latin typeface="Trebuchet MS"/>
                <a:cs typeface="Trebuchet MS"/>
              </a:rPr>
              <a:t>on</a:t>
            </a:r>
            <a:r>
              <a:rPr lang="zh-CN" altLang="en-US" sz="2400" b="1" spc="-55" dirty="0"/>
              <a:t> </a:t>
            </a:r>
            <a:r>
              <a:rPr lang="en-US" altLang="zh-CN" sz="2400" b="1" spc="-55" dirty="0"/>
              <a:t>DWIE</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sp>
        <p:nvSpPr>
          <p:cNvPr id="4" name="object 2">
            <a:extLst>
              <a:ext uri="{FF2B5EF4-FFF2-40B4-BE49-F238E27FC236}">
                <a16:creationId xmlns:a16="http://schemas.microsoft.com/office/drawing/2014/main" id="{900E84DD-1518-4C9E-E4C5-C3FFE5867C3E}"/>
              </a:ext>
            </a:extLst>
          </p:cNvPr>
          <p:cNvSpPr txBox="1"/>
          <p:nvPr/>
        </p:nvSpPr>
        <p:spPr>
          <a:xfrm>
            <a:off x="1219200" y="3973451"/>
            <a:ext cx="7415625" cy="336630"/>
          </a:xfrm>
          <a:prstGeom prst="rect">
            <a:avLst/>
          </a:prstGeom>
        </p:spPr>
        <p:txBody>
          <a:bodyPr vert="horz" wrap="square" lIns="0" tIns="120014" rIns="0" bIns="0" rtlCol="0">
            <a:spAutoFit/>
          </a:bodyPr>
          <a:lstStyle/>
          <a:p>
            <a:pPr marL="12065">
              <a:spcBef>
                <a:spcPts val="944"/>
              </a:spcBef>
              <a:tabLst>
                <a:tab pos="347980" algn="l"/>
                <a:tab pos="349250" algn="l"/>
              </a:tabLst>
            </a:pPr>
            <a:r>
              <a:rPr lang="en-US" altLang="zh-CN" sz="1400" b="1" spc="15" dirty="0" err="1">
                <a:latin typeface="Trebuchet MS"/>
                <a:cs typeface="Trebuchet MS"/>
              </a:rPr>
              <a:t>LogicST</a:t>
            </a:r>
            <a:r>
              <a:rPr lang="en-US" altLang="zh-CN" sz="1400" b="1" spc="15" dirty="0">
                <a:latin typeface="Trebuchet MS"/>
                <a:cs typeface="Trebuchet MS"/>
              </a:rPr>
              <a:t> consistently surpasses all baseline models</a:t>
            </a:r>
            <a:r>
              <a:rPr lang="zh-CN" altLang="en-US" sz="1400" b="1" spc="15" dirty="0">
                <a:latin typeface="Trebuchet MS"/>
                <a:cs typeface="Trebuchet MS"/>
              </a:rPr>
              <a:t> </a:t>
            </a:r>
            <a:r>
              <a:rPr lang="en-US" altLang="zh-CN" sz="1400" b="1" spc="15" dirty="0">
                <a:latin typeface="Trebuchet MS"/>
                <a:cs typeface="Trebuchet MS"/>
              </a:rPr>
              <a:t>across different sampling ratios</a:t>
            </a:r>
          </a:p>
        </p:txBody>
      </p:sp>
      <p:pic>
        <p:nvPicPr>
          <p:cNvPr id="3" name="图片 2">
            <a:extLst>
              <a:ext uri="{FF2B5EF4-FFF2-40B4-BE49-F238E27FC236}">
                <a16:creationId xmlns:a16="http://schemas.microsoft.com/office/drawing/2014/main" id="{8AC238B1-0CA6-99A8-0AC3-A623F9073DD6}"/>
              </a:ext>
            </a:extLst>
          </p:cNvPr>
          <p:cNvPicPr>
            <a:picLocks noChangeAspect="1"/>
          </p:cNvPicPr>
          <p:nvPr/>
        </p:nvPicPr>
        <p:blipFill>
          <a:blip r:embed="rId3"/>
          <a:stretch>
            <a:fillRect/>
          </a:stretch>
        </p:blipFill>
        <p:spPr>
          <a:xfrm>
            <a:off x="2337020" y="1170049"/>
            <a:ext cx="4469959" cy="2803402"/>
          </a:xfrm>
          <a:prstGeom prst="rect">
            <a:avLst/>
          </a:prstGeom>
        </p:spPr>
      </p:pic>
    </p:spTree>
    <p:extLst>
      <p:ext uri="{BB962C8B-B14F-4D97-AF65-F5344CB8AC3E}">
        <p14:creationId xmlns:p14="http://schemas.microsoft.com/office/powerpoint/2010/main" val="9499421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7187025" cy="382156"/>
          </a:xfrm>
          <a:prstGeom prst="rect">
            <a:avLst/>
          </a:prstGeom>
        </p:spPr>
        <p:txBody>
          <a:bodyPr vert="horz" wrap="square" lIns="0" tIns="12700" rIns="0" bIns="0" rtlCol="0">
            <a:spAutoFit/>
          </a:bodyPr>
          <a:lstStyle/>
          <a:p>
            <a:pPr marL="12700">
              <a:lnSpc>
                <a:spcPct val="100000"/>
              </a:lnSpc>
              <a:spcBef>
                <a:spcPts val="100"/>
              </a:spcBef>
            </a:pPr>
            <a:r>
              <a:rPr lang="en-US" altLang="zh-CN" sz="2400" b="1" spc="-55" dirty="0"/>
              <a:t>Comparison with Other Logical </a:t>
            </a:r>
            <a:r>
              <a:rPr lang="en-US" altLang="zh-CN" sz="2400" b="1" spc="-55" dirty="0" err="1"/>
              <a:t>DocRE</a:t>
            </a:r>
            <a:r>
              <a:rPr lang="en-US" altLang="zh-CN" sz="2400" b="1" spc="-55" dirty="0"/>
              <a:t> Frameworks</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sp>
        <p:nvSpPr>
          <p:cNvPr id="4" name="object 2">
            <a:extLst>
              <a:ext uri="{FF2B5EF4-FFF2-40B4-BE49-F238E27FC236}">
                <a16:creationId xmlns:a16="http://schemas.microsoft.com/office/drawing/2014/main" id="{900E84DD-1518-4C9E-E4C5-C3FFE5867C3E}"/>
              </a:ext>
            </a:extLst>
          </p:cNvPr>
          <p:cNvSpPr txBox="1"/>
          <p:nvPr/>
        </p:nvSpPr>
        <p:spPr>
          <a:xfrm>
            <a:off x="2019300" y="3828693"/>
            <a:ext cx="5105400" cy="336630"/>
          </a:xfrm>
          <a:prstGeom prst="rect">
            <a:avLst/>
          </a:prstGeom>
        </p:spPr>
        <p:txBody>
          <a:bodyPr vert="horz" wrap="square" lIns="0" tIns="120014" rIns="0" bIns="0" rtlCol="0">
            <a:spAutoFit/>
          </a:bodyPr>
          <a:lstStyle/>
          <a:p>
            <a:pPr marL="12065">
              <a:spcBef>
                <a:spcPts val="944"/>
              </a:spcBef>
              <a:tabLst>
                <a:tab pos="347980" algn="l"/>
                <a:tab pos="349250" algn="l"/>
              </a:tabLst>
            </a:pPr>
            <a:r>
              <a:rPr lang="en-US" altLang="zh-CN" sz="1400" b="1" spc="15" dirty="0" err="1">
                <a:latin typeface="Trebuchet MS"/>
                <a:cs typeface="Trebuchet MS"/>
              </a:rPr>
              <a:t>LogicST</a:t>
            </a:r>
            <a:r>
              <a:rPr lang="en-US" altLang="zh-CN" sz="1400" b="1" spc="15" dirty="0">
                <a:latin typeface="Trebuchet MS"/>
                <a:cs typeface="Trebuchet MS"/>
              </a:rPr>
              <a:t> consistently surpasses all</a:t>
            </a:r>
            <a:r>
              <a:rPr lang="zh-CN" altLang="en-US" sz="1400" b="1" spc="15" dirty="0">
                <a:latin typeface="Trebuchet MS"/>
                <a:cs typeface="Trebuchet MS"/>
              </a:rPr>
              <a:t> </a:t>
            </a:r>
            <a:r>
              <a:rPr lang="en-US" altLang="zh-CN" sz="1400" b="1" spc="15" dirty="0">
                <a:latin typeface="Trebuchet MS"/>
                <a:cs typeface="Trebuchet MS"/>
              </a:rPr>
              <a:t>other</a:t>
            </a:r>
            <a:r>
              <a:rPr lang="zh-CN" altLang="en-US" sz="1400" b="1" spc="15" dirty="0">
                <a:latin typeface="Trebuchet MS"/>
                <a:cs typeface="Trebuchet MS"/>
              </a:rPr>
              <a:t> </a:t>
            </a:r>
            <a:r>
              <a:rPr lang="en-US" altLang="zh-CN" sz="1400" b="1" spc="15" dirty="0">
                <a:latin typeface="Trebuchet MS"/>
                <a:cs typeface="Trebuchet MS"/>
              </a:rPr>
              <a:t>logical</a:t>
            </a:r>
            <a:r>
              <a:rPr lang="zh-CN" altLang="en-US" sz="1400" b="1" spc="15" dirty="0">
                <a:latin typeface="Trebuchet MS"/>
                <a:cs typeface="Trebuchet MS"/>
              </a:rPr>
              <a:t> </a:t>
            </a:r>
            <a:r>
              <a:rPr lang="en-US" altLang="zh-CN" sz="1400" b="1" spc="15" dirty="0">
                <a:latin typeface="Trebuchet MS"/>
                <a:cs typeface="Trebuchet MS"/>
              </a:rPr>
              <a:t>frameworks</a:t>
            </a:r>
          </a:p>
        </p:txBody>
      </p:sp>
      <p:pic>
        <p:nvPicPr>
          <p:cNvPr id="2" name="图片 1">
            <a:extLst>
              <a:ext uri="{FF2B5EF4-FFF2-40B4-BE49-F238E27FC236}">
                <a16:creationId xmlns:a16="http://schemas.microsoft.com/office/drawing/2014/main" id="{A247BB13-E3C3-E969-40FA-F0E312F6AE4E}"/>
              </a:ext>
            </a:extLst>
          </p:cNvPr>
          <p:cNvPicPr>
            <a:picLocks noChangeAspect="1"/>
          </p:cNvPicPr>
          <p:nvPr/>
        </p:nvPicPr>
        <p:blipFill>
          <a:blip r:embed="rId3"/>
          <a:stretch>
            <a:fillRect/>
          </a:stretch>
        </p:blipFill>
        <p:spPr>
          <a:xfrm>
            <a:off x="2438400" y="1333973"/>
            <a:ext cx="4267200" cy="2475554"/>
          </a:xfrm>
          <a:prstGeom prst="rect">
            <a:avLst/>
          </a:prstGeom>
        </p:spPr>
      </p:pic>
    </p:spTree>
    <p:extLst>
      <p:ext uri="{BB962C8B-B14F-4D97-AF65-F5344CB8AC3E}">
        <p14:creationId xmlns:p14="http://schemas.microsoft.com/office/powerpoint/2010/main" val="19171738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7187025" cy="382156"/>
          </a:xfrm>
          <a:prstGeom prst="rect">
            <a:avLst/>
          </a:prstGeom>
        </p:spPr>
        <p:txBody>
          <a:bodyPr vert="horz" wrap="square" lIns="0" tIns="12700" rIns="0" bIns="0" rtlCol="0">
            <a:spAutoFit/>
          </a:bodyPr>
          <a:lstStyle/>
          <a:p>
            <a:pPr marL="12700">
              <a:lnSpc>
                <a:spcPct val="100000"/>
              </a:lnSpc>
              <a:spcBef>
                <a:spcPts val="100"/>
              </a:spcBef>
            </a:pPr>
            <a:r>
              <a:rPr lang="en-US" altLang="zh-CN" sz="2400" b="1" spc="-55" dirty="0"/>
              <a:t>Performance with respect to Entity Pairs’ Distances</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pic>
        <p:nvPicPr>
          <p:cNvPr id="5" name="图片 4">
            <a:extLst>
              <a:ext uri="{FF2B5EF4-FFF2-40B4-BE49-F238E27FC236}">
                <a16:creationId xmlns:a16="http://schemas.microsoft.com/office/drawing/2014/main" id="{99F70DAB-7003-4966-9D13-4B18F76E4AA4}"/>
              </a:ext>
            </a:extLst>
          </p:cNvPr>
          <p:cNvPicPr>
            <a:picLocks noChangeAspect="1"/>
          </p:cNvPicPr>
          <p:nvPr/>
        </p:nvPicPr>
        <p:blipFill>
          <a:blip r:embed="rId3"/>
          <a:stretch>
            <a:fillRect/>
          </a:stretch>
        </p:blipFill>
        <p:spPr>
          <a:xfrm>
            <a:off x="2286000" y="1097474"/>
            <a:ext cx="4572000" cy="2918554"/>
          </a:xfrm>
          <a:prstGeom prst="rect">
            <a:avLst/>
          </a:prstGeom>
        </p:spPr>
      </p:pic>
      <p:sp>
        <p:nvSpPr>
          <p:cNvPr id="6" name="object 2">
            <a:extLst>
              <a:ext uri="{FF2B5EF4-FFF2-40B4-BE49-F238E27FC236}">
                <a16:creationId xmlns:a16="http://schemas.microsoft.com/office/drawing/2014/main" id="{E82A6730-9BC1-1D91-3272-235FEB405C29}"/>
              </a:ext>
            </a:extLst>
          </p:cNvPr>
          <p:cNvSpPr txBox="1"/>
          <p:nvPr/>
        </p:nvSpPr>
        <p:spPr>
          <a:xfrm>
            <a:off x="1219200" y="4022378"/>
            <a:ext cx="7187025" cy="336630"/>
          </a:xfrm>
          <a:prstGeom prst="rect">
            <a:avLst/>
          </a:prstGeom>
        </p:spPr>
        <p:txBody>
          <a:bodyPr vert="horz" wrap="square" lIns="0" tIns="120014" rIns="0" bIns="0" rtlCol="0">
            <a:spAutoFit/>
          </a:bodyPr>
          <a:lstStyle/>
          <a:p>
            <a:pPr marL="12065">
              <a:spcBef>
                <a:spcPts val="944"/>
              </a:spcBef>
              <a:tabLst>
                <a:tab pos="347980" algn="l"/>
                <a:tab pos="349250" algn="l"/>
              </a:tabLst>
            </a:pPr>
            <a:r>
              <a:rPr lang="en-US" altLang="zh-CN" sz="1400" b="1" spc="15" dirty="0" err="1">
                <a:latin typeface="Trebuchet MS"/>
                <a:cs typeface="Trebuchet MS"/>
              </a:rPr>
              <a:t>LogicST</a:t>
            </a:r>
            <a:r>
              <a:rPr lang="en-US" altLang="zh-CN" sz="1400" b="1" spc="15" dirty="0">
                <a:latin typeface="Trebuchet MS"/>
                <a:cs typeface="Trebuchet MS"/>
              </a:rPr>
              <a:t> framework consistently outperforms all strong baselines across all groups</a:t>
            </a:r>
          </a:p>
        </p:txBody>
      </p:sp>
    </p:spTree>
    <p:extLst>
      <p:ext uri="{BB962C8B-B14F-4D97-AF65-F5344CB8AC3E}">
        <p14:creationId xmlns:p14="http://schemas.microsoft.com/office/powerpoint/2010/main" val="3978867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7187025" cy="382156"/>
          </a:xfrm>
          <a:prstGeom prst="rect">
            <a:avLst/>
          </a:prstGeom>
        </p:spPr>
        <p:txBody>
          <a:bodyPr vert="horz" wrap="square" lIns="0" tIns="12700" rIns="0" bIns="0" rtlCol="0">
            <a:spAutoFit/>
          </a:bodyPr>
          <a:lstStyle/>
          <a:p>
            <a:pPr marL="12700">
              <a:lnSpc>
                <a:spcPct val="100000"/>
              </a:lnSpc>
              <a:spcBef>
                <a:spcPts val="100"/>
              </a:spcBef>
            </a:pPr>
            <a:r>
              <a:rPr lang="en-US" altLang="zh-CN" sz="2400" b="1" spc="-55" dirty="0"/>
              <a:t>Efficiency Comparison</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sp>
        <p:nvSpPr>
          <p:cNvPr id="6" name="object 2">
            <a:extLst>
              <a:ext uri="{FF2B5EF4-FFF2-40B4-BE49-F238E27FC236}">
                <a16:creationId xmlns:a16="http://schemas.microsoft.com/office/drawing/2014/main" id="{E82A6730-9BC1-1D91-3272-235FEB405C29}"/>
              </a:ext>
            </a:extLst>
          </p:cNvPr>
          <p:cNvSpPr txBox="1"/>
          <p:nvPr/>
        </p:nvSpPr>
        <p:spPr>
          <a:xfrm>
            <a:off x="3803942" y="3606834"/>
            <a:ext cx="1536113" cy="336630"/>
          </a:xfrm>
          <a:prstGeom prst="rect">
            <a:avLst/>
          </a:prstGeom>
        </p:spPr>
        <p:txBody>
          <a:bodyPr vert="horz" wrap="square" lIns="0" tIns="120014" rIns="0" bIns="0" rtlCol="0">
            <a:spAutoFit/>
          </a:bodyPr>
          <a:lstStyle/>
          <a:p>
            <a:pPr marL="12065">
              <a:spcBef>
                <a:spcPts val="944"/>
              </a:spcBef>
              <a:tabLst>
                <a:tab pos="347980" algn="l"/>
                <a:tab pos="349250" algn="l"/>
              </a:tabLst>
            </a:pPr>
            <a:r>
              <a:rPr lang="en-US" altLang="zh-CN" sz="1400" b="1" spc="15" dirty="0" err="1">
                <a:latin typeface="Trebuchet MS"/>
                <a:cs typeface="Trebuchet MS"/>
              </a:rPr>
              <a:t>LogicST</a:t>
            </a:r>
            <a:r>
              <a:rPr lang="en-US" altLang="zh-CN" sz="1400" b="1" spc="15" dirty="0">
                <a:latin typeface="Trebuchet MS"/>
                <a:cs typeface="Trebuchet MS"/>
              </a:rPr>
              <a:t> is</a:t>
            </a:r>
            <a:r>
              <a:rPr lang="zh-CN" altLang="en-US" sz="1400" b="1" spc="15" dirty="0">
                <a:latin typeface="Trebuchet MS"/>
                <a:cs typeface="Trebuchet MS"/>
              </a:rPr>
              <a:t> </a:t>
            </a:r>
            <a:r>
              <a:rPr lang="en-US" altLang="zh-CN" sz="1400" b="1" spc="15" dirty="0">
                <a:latin typeface="Trebuchet MS"/>
                <a:cs typeface="Trebuchet MS"/>
              </a:rPr>
              <a:t>lighter</a:t>
            </a:r>
          </a:p>
        </p:txBody>
      </p:sp>
      <p:pic>
        <p:nvPicPr>
          <p:cNvPr id="2" name="图片 1">
            <a:extLst>
              <a:ext uri="{FF2B5EF4-FFF2-40B4-BE49-F238E27FC236}">
                <a16:creationId xmlns:a16="http://schemas.microsoft.com/office/drawing/2014/main" id="{C22621EC-3089-0A30-A03B-A9E65A78B713}"/>
              </a:ext>
            </a:extLst>
          </p:cNvPr>
          <p:cNvPicPr>
            <a:picLocks noChangeAspect="1"/>
          </p:cNvPicPr>
          <p:nvPr/>
        </p:nvPicPr>
        <p:blipFill>
          <a:blip r:embed="rId3"/>
          <a:stretch>
            <a:fillRect/>
          </a:stretch>
        </p:blipFill>
        <p:spPr>
          <a:xfrm>
            <a:off x="2209799" y="1331890"/>
            <a:ext cx="4724400" cy="2113935"/>
          </a:xfrm>
          <a:prstGeom prst="rect">
            <a:avLst/>
          </a:prstGeom>
        </p:spPr>
      </p:pic>
    </p:spTree>
    <p:extLst>
      <p:ext uri="{BB962C8B-B14F-4D97-AF65-F5344CB8AC3E}">
        <p14:creationId xmlns:p14="http://schemas.microsoft.com/office/powerpoint/2010/main" val="34811442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7187025" cy="382156"/>
          </a:xfrm>
          <a:prstGeom prst="rect">
            <a:avLst/>
          </a:prstGeom>
        </p:spPr>
        <p:txBody>
          <a:bodyPr vert="horz" wrap="square" lIns="0" tIns="12700" rIns="0" bIns="0" rtlCol="0">
            <a:spAutoFit/>
          </a:bodyPr>
          <a:lstStyle/>
          <a:p>
            <a:pPr marL="12700">
              <a:lnSpc>
                <a:spcPct val="100000"/>
              </a:lnSpc>
              <a:spcBef>
                <a:spcPts val="100"/>
              </a:spcBef>
            </a:pPr>
            <a:r>
              <a:rPr lang="en" altLang="zh-CN" sz="2400" b="1" dirty="0">
                <a:latin typeface="Trebuchet MS"/>
                <a:cs typeface="Trebuchet MS"/>
              </a:rPr>
              <a:t>Effect of Scoring Functions</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pic>
        <p:nvPicPr>
          <p:cNvPr id="3" name="图片 2">
            <a:extLst>
              <a:ext uri="{FF2B5EF4-FFF2-40B4-BE49-F238E27FC236}">
                <a16:creationId xmlns:a16="http://schemas.microsoft.com/office/drawing/2014/main" id="{87E86B30-40F2-71A4-EE84-A1F625D5CF19}"/>
              </a:ext>
            </a:extLst>
          </p:cNvPr>
          <p:cNvPicPr>
            <a:picLocks noChangeAspect="1"/>
          </p:cNvPicPr>
          <p:nvPr/>
        </p:nvPicPr>
        <p:blipFill>
          <a:blip r:embed="rId3"/>
          <a:stretch>
            <a:fillRect/>
          </a:stretch>
        </p:blipFill>
        <p:spPr>
          <a:xfrm>
            <a:off x="1995079" y="1118014"/>
            <a:ext cx="5153842" cy="2907472"/>
          </a:xfrm>
          <a:prstGeom prst="rect">
            <a:avLst/>
          </a:prstGeom>
        </p:spPr>
      </p:pic>
      <p:sp>
        <p:nvSpPr>
          <p:cNvPr id="5" name="object 2">
            <a:extLst>
              <a:ext uri="{FF2B5EF4-FFF2-40B4-BE49-F238E27FC236}">
                <a16:creationId xmlns:a16="http://schemas.microsoft.com/office/drawing/2014/main" id="{BDE848AB-24DA-51F4-20AA-017A821AF1E5}"/>
              </a:ext>
            </a:extLst>
          </p:cNvPr>
          <p:cNvSpPr txBox="1"/>
          <p:nvPr/>
        </p:nvSpPr>
        <p:spPr>
          <a:xfrm>
            <a:off x="3352800" y="4025486"/>
            <a:ext cx="3136313" cy="336630"/>
          </a:xfrm>
          <a:prstGeom prst="rect">
            <a:avLst/>
          </a:prstGeom>
        </p:spPr>
        <p:txBody>
          <a:bodyPr vert="horz" wrap="square" lIns="0" tIns="120014" rIns="0" bIns="0" rtlCol="0">
            <a:spAutoFit/>
          </a:bodyPr>
          <a:lstStyle/>
          <a:p>
            <a:pPr marL="12065">
              <a:spcBef>
                <a:spcPts val="944"/>
              </a:spcBef>
              <a:tabLst>
                <a:tab pos="347980" algn="l"/>
                <a:tab pos="349250" algn="l"/>
              </a:tabLst>
            </a:pPr>
            <a:r>
              <a:rPr lang="en-US" altLang="zh-CN" sz="1400" b="1" spc="15" dirty="0">
                <a:latin typeface="Trebuchet MS"/>
                <a:cs typeface="Trebuchet MS"/>
              </a:rPr>
              <a:t>Both components are essential</a:t>
            </a:r>
          </a:p>
        </p:txBody>
      </p:sp>
    </p:spTree>
    <p:extLst>
      <p:ext uri="{BB962C8B-B14F-4D97-AF65-F5344CB8AC3E}">
        <p14:creationId xmlns:p14="http://schemas.microsoft.com/office/powerpoint/2010/main" val="21804828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7187025" cy="382156"/>
          </a:xfrm>
          <a:prstGeom prst="rect">
            <a:avLst/>
          </a:prstGeom>
        </p:spPr>
        <p:txBody>
          <a:bodyPr vert="horz" wrap="square" lIns="0" tIns="12700" rIns="0" bIns="0" rtlCol="0">
            <a:spAutoFit/>
          </a:bodyPr>
          <a:lstStyle/>
          <a:p>
            <a:pPr marL="12700">
              <a:lnSpc>
                <a:spcPct val="100000"/>
              </a:lnSpc>
              <a:spcBef>
                <a:spcPts val="100"/>
              </a:spcBef>
            </a:pPr>
            <a:r>
              <a:rPr lang="en" altLang="zh-CN" sz="2400" b="1" dirty="0">
                <a:latin typeface="Trebuchet MS"/>
                <a:cs typeface="Trebuchet MS"/>
              </a:rPr>
              <a:t>Ablation Study</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pic>
        <p:nvPicPr>
          <p:cNvPr id="2" name="图片 1">
            <a:extLst>
              <a:ext uri="{FF2B5EF4-FFF2-40B4-BE49-F238E27FC236}">
                <a16:creationId xmlns:a16="http://schemas.microsoft.com/office/drawing/2014/main" id="{E1EC1B07-2FB1-519C-4471-B58BB7487F55}"/>
              </a:ext>
            </a:extLst>
          </p:cNvPr>
          <p:cNvPicPr>
            <a:picLocks noChangeAspect="1"/>
          </p:cNvPicPr>
          <p:nvPr/>
        </p:nvPicPr>
        <p:blipFill>
          <a:blip r:embed="rId3"/>
          <a:stretch>
            <a:fillRect/>
          </a:stretch>
        </p:blipFill>
        <p:spPr>
          <a:xfrm>
            <a:off x="3681825" y="1047750"/>
            <a:ext cx="5105400" cy="2529397"/>
          </a:xfrm>
          <a:prstGeom prst="rect">
            <a:avLst/>
          </a:prstGeom>
        </p:spPr>
      </p:pic>
      <p:sp>
        <p:nvSpPr>
          <p:cNvPr id="4" name="object 2">
            <a:extLst>
              <a:ext uri="{FF2B5EF4-FFF2-40B4-BE49-F238E27FC236}">
                <a16:creationId xmlns:a16="http://schemas.microsoft.com/office/drawing/2014/main" id="{1E2F8E3C-0E51-01AD-8B4C-46A2901FDEAC}"/>
              </a:ext>
            </a:extLst>
          </p:cNvPr>
          <p:cNvSpPr txBox="1"/>
          <p:nvPr/>
        </p:nvSpPr>
        <p:spPr>
          <a:xfrm>
            <a:off x="356775" y="1047750"/>
            <a:ext cx="3224626" cy="2291011"/>
          </a:xfrm>
          <a:prstGeom prst="rect">
            <a:avLst/>
          </a:prstGeom>
        </p:spPr>
        <p:txBody>
          <a:bodyPr vert="horz" wrap="square" lIns="0" tIns="120014" rIns="0" bIns="0" rtlCol="0">
            <a:spAutoFit/>
          </a:bodyPr>
          <a:lstStyle/>
          <a:p>
            <a:pPr marL="348615" indent="-336550">
              <a:spcBef>
                <a:spcPts val="944"/>
              </a:spcBef>
              <a:buFont typeface="Tahoma"/>
              <a:buChar char="●"/>
              <a:tabLst>
                <a:tab pos="347980" algn="l"/>
                <a:tab pos="349250" algn="l"/>
              </a:tabLst>
            </a:pPr>
            <a:r>
              <a:rPr lang="en" altLang="zh-CN" sz="1400" b="1" dirty="0"/>
              <a:t>EMA teacher is essential for mitigating the impact of noisy labels and stabilizing the training process</a:t>
            </a:r>
          </a:p>
          <a:p>
            <a:pPr marL="348615" indent="-336550">
              <a:spcBef>
                <a:spcPts val="944"/>
              </a:spcBef>
              <a:buFont typeface="Tahoma"/>
              <a:buChar char="●"/>
              <a:tabLst>
                <a:tab pos="347980" algn="l"/>
                <a:tab pos="349250" algn="l"/>
              </a:tabLst>
            </a:pPr>
            <a:r>
              <a:rPr lang="en-US" altLang="zh-CN" sz="1400" b="1" spc="15" dirty="0">
                <a:latin typeface="Trebuchet MS"/>
                <a:cs typeface="Trebuchet MS"/>
              </a:rPr>
              <a:t>Logical diagnosis significantly improves the quality and coverage of pseudo-labels</a:t>
            </a:r>
          </a:p>
          <a:p>
            <a:pPr marL="348615" indent="-336550">
              <a:spcBef>
                <a:spcPts val="944"/>
              </a:spcBef>
              <a:buFont typeface="Tahoma"/>
              <a:buChar char="●"/>
              <a:tabLst>
                <a:tab pos="347980" algn="l"/>
                <a:tab pos="349250" algn="l"/>
              </a:tabLst>
            </a:pPr>
            <a:r>
              <a:rPr lang="en-US" altLang="zh-CN" sz="1400" b="1" spc="15" dirty="0">
                <a:latin typeface="Trebuchet MS"/>
                <a:cs typeface="Trebuchet MS"/>
              </a:rPr>
              <a:t>Fixed diagnosis fails to account for additional false negatives during training</a:t>
            </a:r>
          </a:p>
        </p:txBody>
      </p:sp>
    </p:spTree>
    <p:extLst>
      <p:ext uri="{BB962C8B-B14F-4D97-AF65-F5344CB8AC3E}">
        <p14:creationId xmlns:p14="http://schemas.microsoft.com/office/powerpoint/2010/main" val="3720383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3275" y="2167953"/>
            <a:ext cx="3414395" cy="756920"/>
          </a:xfrm>
          <a:prstGeom prst="rect">
            <a:avLst/>
          </a:prstGeom>
        </p:spPr>
        <p:txBody>
          <a:bodyPr vert="horz" wrap="square" lIns="0" tIns="12700" rIns="0" bIns="0" rtlCol="0">
            <a:spAutoFit/>
          </a:bodyPr>
          <a:lstStyle/>
          <a:p>
            <a:pPr marL="12700">
              <a:lnSpc>
                <a:spcPct val="100000"/>
              </a:lnSpc>
              <a:spcBef>
                <a:spcPts val="100"/>
              </a:spcBef>
            </a:pPr>
            <a:r>
              <a:rPr spc="200" dirty="0"/>
              <a:t>THANK</a:t>
            </a:r>
            <a:r>
              <a:rPr spc="-285" dirty="0"/>
              <a:t> </a:t>
            </a:r>
            <a:r>
              <a:rPr spc="250" dirty="0"/>
              <a:t>YOU</a:t>
            </a:r>
          </a:p>
        </p:txBody>
      </p:sp>
      <p:sp>
        <p:nvSpPr>
          <p:cNvPr id="4" name="object 5">
            <a:extLst>
              <a:ext uri="{FF2B5EF4-FFF2-40B4-BE49-F238E27FC236}">
                <a16:creationId xmlns:a16="http://schemas.microsoft.com/office/drawing/2014/main" id="{91148BF0-687C-56CA-1ED3-B840E1ECBC77}"/>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56775" y="843746"/>
            <a:ext cx="5282025" cy="597599"/>
          </a:xfrm>
          <a:prstGeom prst="rect">
            <a:avLst/>
          </a:prstGeom>
        </p:spPr>
        <p:txBody>
          <a:bodyPr vert="horz" wrap="square" lIns="0" tIns="12700" rIns="0" bIns="0" rtlCol="0">
            <a:spAutoFit/>
          </a:bodyPr>
          <a:lstStyle/>
          <a:p>
            <a:pPr marL="12700">
              <a:lnSpc>
                <a:spcPct val="100000"/>
              </a:lnSpc>
              <a:spcBef>
                <a:spcPts val="100"/>
              </a:spcBef>
            </a:pPr>
            <a:r>
              <a:rPr lang="en-US" altLang="zh-CN" sz="1900" b="1" spc="45" dirty="0">
                <a:latin typeface="Trebuchet MS"/>
                <a:cs typeface="Trebuchet MS"/>
              </a:rPr>
              <a:t>Fully</a:t>
            </a:r>
            <a:r>
              <a:rPr lang="zh-CN" altLang="en-US" sz="1900" b="1" spc="45" dirty="0">
                <a:latin typeface="Trebuchet MS"/>
                <a:cs typeface="Trebuchet MS"/>
              </a:rPr>
              <a:t> </a:t>
            </a:r>
            <a:r>
              <a:rPr lang="en-US" altLang="zh-CN" sz="1900" b="1" spc="45" dirty="0">
                <a:latin typeface="Trebuchet MS"/>
                <a:cs typeface="Trebuchet MS"/>
              </a:rPr>
              <a:t>labeling</a:t>
            </a:r>
            <a:r>
              <a:rPr lang="zh-CN" altLang="en-US" sz="1900" b="1" spc="45" dirty="0">
                <a:latin typeface="Trebuchet MS"/>
                <a:cs typeface="Trebuchet MS"/>
              </a:rPr>
              <a:t> </a:t>
            </a:r>
            <a:r>
              <a:rPr lang="en-US" altLang="zh-CN" sz="1900" b="1" spc="45" dirty="0">
                <a:latin typeface="Trebuchet MS"/>
                <a:cs typeface="Trebuchet MS"/>
              </a:rPr>
              <a:t>datasets</a:t>
            </a:r>
            <a:r>
              <a:rPr lang="zh-CN" altLang="en-US" sz="1900" b="1" spc="45" dirty="0">
                <a:latin typeface="Trebuchet MS"/>
                <a:cs typeface="Trebuchet MS"/>
              </a:rPr>
              <a:t> </a:t>
            </a:r>
            <a:r>
              <a:rPr lang="en-US" altLang="zh-CN" sz="1900" b="1" spc="45" dirty="0">
                <a:latin typeface="Trebuchet MS"/>
                <a:cs typeface="Trebuchet MS"/>
              </a:rPr>
              <a:t>of Document-level Relation Extraction is very difficult.</a:t>
            </a:r>
            <a:endParaRPr sz="1900" dirty="0">
              <a:latin typeface="Trebuchet MS"/>
              <a:cs typeface="Trebuchet MS"/>
            </a:endParaRPr>
          </a:p>
        </p:txBody>
      </p:sp>
      <p:sp>
        <p:nvSpPr>
          <p:cNvPr id="5" name="object 5"/>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sp>
        <p:nvSpPr>
          <p:cNvPr id="4" name="object 4"/>
          <p:cNvSpPr txBox="1">
            <a:spLocks noGrp="1"/>
          </p:cNvSpPr>
          <p:nvPr>
            <p:ph type="title"/>
          </p:nvPr>
        </p:nvSpPr>
        <p:spPr>
          <a:xfrm>
            <a:off x="356775" y="313557"/>
            <a:ext cx="1494790" cy="391160"/>
          </a:xfrm>
          <a:prstGeom prst="rect">
            <a:avLst/>
          </a:prstGeom>
        </p:spPr>
        <p:txBody>
          <a:bodyPr vert="horz" wrap="square" lIns="0" tIns="12700" rIns="0" bIns="0" rtlCol="0">
            <a:spAutoFit/>
          </a:bodyPr>
          <a:lstStyle/>
          <a:p>
            <a:pPr marL="12700">
              <a:lnSpc>
                <a:spcPct val="100000"/>
              </a:lnSpc>
              <a:spcBef>
                <a:spcPts val="100"/>
              </a:spcBef>
            </a:pPr>
            <a:r>
              <a:rPr sz="2400" b="1" spc="-25" dirty="0">
                <a:latin typeface="Trebuchet MS"/>
                <a:cs typeface="Trebuchet MS"/>
              </a:rPr>
              <a:t>Motivation</a:t>
            </a:r>
            <a:endParaRPr sz="2400" dirty="0">
              <a:latin typeface="Trebuchet MS"/>
              <a:cs typeface="Trebuchet MS"/>
            </a:endParaRPr>
          </a:p>
        </p:txBody>
      </p:sp>
      <p:pic>
        <p:nvPicPr>
          <p:cNvPr id="7" name="图片 6">
            <a:extLst>
              <a:ext uri="{FF2B5EF4-FFF2-40B4-BE49-F238E27FC236}">
                <a16:creationId xmlns:a16="http://schemas.microsoft.com/office/drawing/2014/main" id="{15700AEE-05BC-EF0B-BD43-E8F7D03E1DAC}"/>
              </a:ext>
            </a:extLst>
          </p:cNvPr>
          <p:cNvPicPr>
            <a:picLocks noChangeAspect="1"/>
          </p:cNvPicPr>
          <p:nvPr/>
        </p:nvPicPr>
        <p:blipFill rotWithShape="1">
          <a:blip r:embed="rId3"/>
          <a:srcRect b="18054"/>
          <a:stretch/>
        </p:blipFill>
        <p:spPr>
          <a:xfrm>
            <a:off x="2481956" y="1524188"/>
            <a:ext cx="4180087" cy="325148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56775" y="895350"/>
            <a:ext cx="4799064" cy="305212"/>
          </a:xfrm>
          <a:prstGeom prst="rect">
            <a:avLst/>
          </a:prstGeom>
        </p:spPr>
        <p:txBody>
          <a:bodyPr vert="horz" wrap="square" lIns="0" tIns="12700" rIns="0" bIns="0" rtlCol="0">
            <a:spAutoFit/>
          </a:bodyPr>
          <a:lstStyle/>
          <a:p>
            <a:pPr marL="12700">
              <a:lnSpc>
                <a:spcPct val="100000"/>
              </a:lnSpc>
              <a:spcBef>
                <a:spcPts val="100"/>
              </a:spcBef>
            </a:pPr>
            <a:r>
              <a:rPr lang="en-US" altLang="zh-CN" sz="1900" b="1" spc="45" dirty="0">
                <a:latin typeface="Trebuchet MS"/>
                <a:cs typeface="Trebuchet MS"/>
              </a:rPr>
              <a:t>Recent</a:t>
            </a:r>
            <a:r>
              <a:rPr lang="zh-CN" altLang="en-US" sz="1900" b="1" spc="45" dirty="0">
                <a:latin typeface="Trebuchet MS"/>
                <a:cs typeface="Trebuchet MS"/>
              </a:rPr>
              <a:t> </a:t>
            </a:r>
            <a:r>
              <a:rPr lang="en-US" altLang="zh-CN" sz="1900" b="1" spc="45" dirty="0">
                <a:latin typeface="Trebuchet MS"/>
                <a:cs typeface="Trebuchet MS"/>
              </a:rPr>
              <a:t>Work:</a:t>
            </a:r>
            <a:endParaRPr sz="1900" dirty="0">
              <a:latin typeface="Trebuchet MS"/>
              <a:cs typeface="Trebuchet MS"/>
            </a:endParaRPr>
          </a:p>
        </p:txBody>
      </p:sp>
      <p:sp>
        <p:nvSpPr>
          <p:cNvPr id="5" name="object 5"/>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sp>
        <p:nvSpPr>
          <p:cNvPr id="4" name="object 4"/>
          <p:cNvSpPr txBox="1">
            <a:spLocks noGrp="1"/>
          </p:cNvSpPr>
          <p:nvPr>
            <p:ph type="title"/>
          </p:nvPr>
        </p:nvSpPr>
        <p:spPr>
          <a:xfrm>
            <a:off x="356775" y="313557"/>
            <a:ext cx="1494790" cy="391160"/>
          </a:xfrm>
          <a:prstGeom prst="rect">
            <a:avLst/>
          </a:prstGeom>
        </p:spPr>
        <p:txBody>
          <a:bodyPr vert="horz" wrap="square" lIns="0" tIns="12700" rIns="0" bIns="0" rtlCol="0">
            <a:spAutoFit/>
          </a:bodyPr>
          <a:lstStyle/>
          <a:p>
            <a:pPr marL="12700">
              <a:lnSpc>
                <a:spcPct val="100000"/>
              </a:lnSpc>
              <a:spcBef>
                <a:spcPts val="100"/>
              </a:spcBef>
            </a:pPr>
            <a:r>
              <a:rPr sz="2400" b="1" spc="-25" dirty="0">
                <a:latin typeface="Trebuchet MS"/>
                <a:cs typeface="Trebuchet MS"/>
              </a:rPr>
              <a:t>Motivation</a:t>
            </a:r>
            <a:endParaRPr sz="2400" dirty="0">
              <a:latin typeface="Trebuchet MS"/>
              <a:cs typeface="Trebuchet MS"/>
            </a:endParaRPr>
          </a:p>
        </p:txBody>
      </p:sp>
      <p:sp>
        <p:nvSpPr>
          <p:cNvPr id="3" name="object 2">
            <a:extLst>
              <a:ext uri="{FF2B5EF4-FFF2-40B4-BE49-F238E27FC236}">
                <a16:creationId xmlns:a16="http://schemas.microsoft.com/office/drawing/2014/main" id="{0FE73026-9A6F-D611-D18E-D32EB40B0F0C}"/>
              </a:ext>
            </a:extLst>
          </p:cNvPr>
          <p:cNvSpPr txBox="1"/>
          <p:nvPr/>
        </p:nvSpPr>
        <p:spPr>
          <a:xfrm>
            <a:off x="447843" y="1373322"/>
            <a:ext cx="6672580" cy="3514423"/>
          </a:xfrm>
          <a:prstGeom prst="rect">
            <a:avLst/>
          </a:prstGeom>
        </p:spPr>
        <p:txBody>
          <a:bodyPr vert="horz" wrap="square" lIns="0" tIns="120014" rIns="0" bIns="0" rtlCol="0">
            <a:spAutoFit/>
          </a:bodyPr>
          <a:lstStyle/>
          <a:p>
            <a:pPr marL="348615" indent="-336550">
              <a:lnSpc>
                <a:spcPct val="100000"/>
              </a:lnSpc>
              <a:spcBef>
                <a:spcPts val="944"/>
              </a:spcBef>
              <a:buFont typeface="Tahoma"/>
              <a:buChar char="●"/>
              <a:tabLst>
                <a:tab pos="347980" algn="l"/>
                <a:tab pos="349250" algn="l"/>
              </a:tabLst>
            </a:pPr>
            <a:r>
              <a:rPr lang="en-US" altLang="zh-CN" sz="1400" b="1" spc="15" dirty="0">
                <a:latin typeface="Trebuchet MS"/>
                <a:cs typeface="Trebuchet MS"/>
              </a:rPr>
              <a:t>Negative</a:t>
            </a:r>
            <a:r>
              <a:rPr lang="zh-CN" altLang="en-US" sz="1400" b="1" spc="15" dirty="0">
                <a:latin typeface="Trebuchet MS"/>
                <a:cs typeface="Trebuchet MS"/>
              </a:rPr>
              <a:t> </a:t>
            </a:r>
            <a:r>
              <a:rPr lang="en-US" altLang="zh-CN" sz="1400" b="1" spc="15" dirty="0">
                <a:latin typeface="Trebuchet MS"/>
                <a:cs typeface="Trebuchet MS"/>
              </a:rPr>
              <a:t>Sampling</a:t>
            </a:r>
          </a:p>
          <a:p>
            <a:pPr marL="805815" indent="-337185">
              <a:lnSpc>
                <a:spcPct val="100000"/>
              </a:lnSpc>
              <a:spcBef>
                <a:spcPts val="869"/>
              </a:spcBef>
              <a:buFont typeface="Arial"/>
              <a:buChar char="○"/>
              <a:tabLst>
                <a:tab pos="805180" algn="l"/>
                <a:tab pos="806450" algn="l"/>
              </a:tabLst>
            </a:pPr>
            <a:r>
              <a:rPr lang="en" altLang="zh-CN" sz="1400" spc="-70" dirty="0">
                <a:latin typeface="Trebuchet MS"/>
                <a:cs typeface="Trebuchet MS"/>
              </a:rPr>
              <a:t>Empirical analysis of unlabeled entity problem in named entity recognition</a:t>
            </a:r>
          </a:p>
          <a:p>
            <a:pPr marL="348615" indent="-336550">
              <a:lnSpc>
                <a:spcPct val="100000"/>
              </a:lnSpc>
              <a:spcBef>
                <a:spcPts val="944"/>
              </a:spcBef>
              <a:buFont typeface="Tahoma"/>
              <a:buChar char="●"/>
              <a:tabLst>
                <a:tab pos="347980" algn="l"/>
                <a:tab pos="349250" algn="l"/>
              </a:tabLst>
            </a:pPr>
            <a:r>
              <a:rPr lang="en-US" altLang="zh-CN" sz="1400" b="1" spc="15" dirty="0">
                <a:latin typeface="Trebuchet MS"/>
                <a:cs typeface="Trebuchet MS"/>
              </a:rPr>
              <a:t>Positive-</a:t>
            </a:r>
            <a:r>
              <a:rPr lang="en-US" altLang="zh-CN" sz="1400" b="1" spc="15" dirty="0" err="1">
                <a:latin typeface="Trebuchet MS"/>
                <a:cs typeface="Trebuchet MS"/>
              </a:rPr>
              <a:t>Unlabeld</a:t>
            </a:r>
            <a:r>
              <a:rPr lang="zh-CN" altLang="en-US" sz="1400" b="1" spc="15" dirty="0">
                <a:latin typeface="Trebuchet MS"/>
                <a:cs typeface="Trebuchet MS"/>
              </a:rPr>
              <a:t> </a:t>
            </a:r>
            <a:r>
              <a:rPr lang="en-US" altLang="zh-CN" sz="1400" b="1" spc="15" dirty="0">
                <a:latin typeface="Trebuchet MS"/>
                <a:cs typeface="Trebuchet MS"/>
              </a:rPr>
              <a:t>Learning</a:t>
            </a:r>
          </a:p>
          <a:p>
            <a:pPr marL="805815" indent="-337185">
              <a:lnSpc>
                <a:spcPct val="100000"/>
              </a:lnSpc>
              <a:spcBef>
                <a:spcPts val="869"/>
              </a:spcBef>
              <a:buFont typeface="Arial"/>
              <a:buChar char="○"/>
              <a:tabLst>
                <a:tab pos="805180" algn="l"/>
                <a:tab pos="806450" algn="l"/>
              </a:tabLst>
            </a:pPr>
            <a:r>
              <a:rPr lang="en" altLang="zh-CN" sz="1400" spc="-70" dirty="0">
                <a:latin typeface="Trebuchet MS"/>
                <a:cs typeface="Trebuchet MS"/>
              </a:rPr>
              <a:t>A unified positive-unlabeled learning framework for document-level relation extraction with different levels of labeling</a:t>
            </a:r>
          </a:p>
          <a:p>
            <a:pPr marL="805815" indent="-337185">
              <a:lnSpc>
                <a:spcPct val="100000"/>
              </a:lnSpc>
              <a:spcBef>
                <a:spcPts val="869"/>
              </a:spcBef>
              <a:buFont typeface="Arial"/>
              <a:buChar char="○"/>
              <a:tabLst>
                <a:tab pos="805180" algn="l"/>
                <a:tab pos="806450" algn="l"/>
              </a:tabLst>
            </a:pPr>
            <a:r>
              <a:rPr lang="en-US" altLang="zh-CN" sz="1400" spc="-70" dirty="0">
                <a:latin typeface="Trebuchet MS"/>
                <a:cs typeface="Trebuchet MS"/>
              </a:rPr>
              <a:t>A</a:t>
            </a:r>
            <a:r>
              <a:rPr lang="zh-CN" altLang="en-US" sz="1400" spc="-70" dirty="0">
                <a:latin typeface="Trebuchet MS"/>
                <a:cs typeface="Trebuchet MS"/>
              </a:rPr>
              <a:t> </a:t>
            </a:r>
            <a:r>
              <a:rPr lang="en-US" altLang="zh-CN" sz="1400" spc="-70" dirty="0">
                <a:latin typeface="Trebuchet MS"/>
                <a:cs typeface="Trebuchet MS"/>
              </a:rPr>
              <a:t>positive-</a:t>
            </a:r>
            <a:r>
              <a:rPr lang="en-US" altLang="zh-CN" sz="1400" spc="-70" dirty="0" err="1">
                <a:latin typeface="Trebuchet MS"/>
                <a:cs typeface="Trebuchet MS"/>
              </a:rPr>
              <a:t>unlabeld</a:t>
            </a:r>
            <a:r>
              <a:rPr lang="zh-CN" altLang="en-US" sz="1400" spc="-70" dirty="0">
                <a:latin typeface="Trebuchet MS"/>
                <a:cs typeface="Trebuchet MS"/>
              </a:rPr>
              <a:t> </a:t>
            </a:r>
            <a:r>
              <a:rPr lang="en-US" altLang="zh-CN" sz="1400" spc="-70" dirty="0">
                <a:latin typeface="Trebuchet MS"/>
                <a:cs typeface="Trebuchet MS"/>
              </a:rPr>
              <a:t>metric</a:t>
            </a:r>
            <a:r>
              <a:rPr lang="zh-CN" altLang="en-US" sz="1400" spc="-70" dirty="0">
                <a:latin typeface="Trebuchet MS"/>
                <a:cs typeface="Trebuchet MS"/>
              </a:rPr>
              <a:t> </a:t>
            </a:r>
            <a:r>
              <a:rPr lang="en-US" altLang="zh-CN" sz="1400" spc="-70" dirty="0">
                <a:latin typeface="Trebuchet MS"/>
                <a:cs typeface="Trebuchet MS"/>
              </a:rPr>
              <a:t>learning</a:t>
            </a:r>
            <a:r>
              <a:rPr lang="zh-CN" altLang="en-US" sz="1400" spc="-70" dirty="0">
                <a:latin typeface="Trebuchet MS"/>
                <a:cs typeface="Trebuchet MS"/>
              </a:rPr>
              <a:t> </a:t>
            </a:r>
            <a:r>
              <a:rPr lang="en-US" altLang="zh-CN" sz="1400" spc="-70" dirty="0">
                <a:latin typeface="Trebuchet MS"/>
                <a:cs typeface="Trebuchet MS"/>
              </a:rPr>
              <a:t>framework</a:t>
            </a:r>
            <a:r>
              <a:rPr lang="zh-CN" altLang="en-US" sz="1400" spc="-70" dirty="0">
                <a:latin typeface="Trebuchet MS"/>
                <a:cs typeface="Trebuchet MS"/>
              </a:rPr>
              <a:t> </a:t>
            </a:r>
            <a:r>
              <a:rPr lang="en-US" altLang="zh-CN" sz="1400" spc="-70" dirty="0">
                <a:latin typeface="Trebuchet MS"/>
                <a:cs typeface="Trebuchet MS"/>
              </a:rPr>
              <a:t>for</a:t>
            </a:r>
            <a:r>
              <a:rPr lang="zh-CN" altLang="en-US" sz="1400" spc="-70" dirty="0">
                <a:latin typeface="Trebuchet MS"/>
                <a:cs typeface="Trebuchet MS"/>
              </a:rPr>
              <a:t> </a:t>
            </a:r>
            <a:r>
              <a:rPr lang="en-US" altLang="zh-CN" sz="1400" spc="-70" dirty="0">
                <a:latin typeface="Trebuchet MS"/>
                <a:cs typeface="Trebuchet MS"/>
              </a:rPr>
              <a:t>document-level</a:t>
            </a:r>
            <a:r>
              <a:rPr lang="zh-CN" altLang="en-US" sz="1400" spc="-70" dirty="0">
                <a:latin typeface="Trebuchet MS"/>
                <a:cs typeface="Trebuchet MS"/>
              </a:rPr>
              <a:t> </a:t>
            </a:r>
            <a:r>
              <a:rPr lang="en-US" altLang="zh-CN" sz="1400" spc="-70" dirty="0">
                <a:latin typeface="Trebuchet MS"/>
                <a:cs typeface="Trebuchet MS"/>
              </a:rPr>
              <a:t>relation</a:t>
            </a:r>
            <a:r>
              <a:rPr lang="zh-CN" altLang="en-US" sz="1400" spc="-70" dirty="0">
                <a:latin typeface="Trebuchet MS"/>
                <a:cs typeface="Trebuchet MS"/>
              </a:rPr>
              <a:t> </a:t>
            </a:r>
            <a:r>
              <a:rPr lang="en-US" altLang="zh-CN" sz="1400" spc="-70" dirty="0">
                <a:latin typeface="Trebuchet MS"/>
                <a:cs typeface="Trebuchet MS"/>
              </a:rPr>
              <a:t>extraction</a:t>
            </a:r>
            <a:r>
              <a:rPr lang="zh-CN" altLang="en-US" sz="1400" spc="-70" dirty="0">
                <a:latin typeface="Trebuchet MS"/>
                <a:cs typeface="Trebuchet MS"/>
              </a:rPr>
              <a:t> </a:t>
            </a:r>
            <a:r>
              <a:rPr lang="en-US" altLang="zh-CN" sz="1400" spc="-70" dirty="0">
                <a:latin typeface="Trebuchet MS"/>
                <a:cs typeface="Trebuchet MS"/>
              </a:rPr>
              <a:t>with</a:t>
            </a:r>
            <a:r>
              <a:rPr lang="zh-CN" altLang="en-US" sz="1400" spc="-70" dirty="0">
                <a:latin typeface="Trebuchet MS"/>
                <a:cs typeface="Trebuchet MS"/>
              </a:rPr>
              <a:t> </a:t>
            </a:r>
            <a:r>
              <a:rPr lang="en-US" altLang="zh-CN" sz="1400" spc="-70" dirty="0">
                <a:latin typeface="Trebuchet MS"/>
                <a:cs typeface="Trebuchet MS"/>
              </a:rPr>
              <a:t>incomplete</a:t>
            </a:r>
            <a:r>
              <a:rPr lang="zh-CN" altLang="en-US" sz="1400" spc="-70" dirty="0">
                <a:latin typeface="Trebuchet MS"/>
                <a:cs typeface="Trebuchet MS"/>
              </a:rPr>
              <a:t> </a:t>
            </a:r>
            <a:r>
              <a:rPr lang="en-US" altLang="zh-CN" sz="1400" spc="-70" dirty="0">
                <a:latin typeface="Trebuchet MS"/>
                <a:cs typeface="Trebuchet MS"/>
              </a:rPr>
              <a:t>labeling</a:t>
            </a:r>
            <a:endParaRPr lang="en-US" altLang="zh-CN" sz="1400" spc="15" dirty="0">
              <a:latin typeface="Trebuchet MS"/>
              <a:cs typeface="Trebuchet MS"/>
            </a:endParaRPr>
          </a:p>
          <a:p>
            <a:pPr marL="348615" indent="-336550">
              <a:lnSpc>
                <a:spcPct val="100000"/>
              </a:lnSpc>
              <a:spcBef>
                <a:spcPts val="944"/>
              </a:spcBef>
              <a:buFont typeface="Tahoma"/>
              <a:buChar char="●"/>
              <a:tabLst>
                <a:tab pos="347980" algn="l"/>
                <a:tab pos="349250" algn="l"/>
              </a:tabLst>
            </a:pPr>
            <a:r>
              <a:rPr lang="en-US" altLang="zh-CN" sz="1400" b="1" spc="15" dirty="0">
                <a:latin typeface="Trebuchet MS"/>
                <a:cs typeface="Trebuchet MS"/>
              </a:rPr>
              <a:t>Sub-Symbolic</a:t>
            </a:r>
            <a:r>
              <a:rPr lang="zh-CN" altLang="en-US" sz="1400" b="1" spc="15" dirty="0">
                <a:latin typeface="Trebuchet MS"/>
                <a:cs typeface="Trebuchet MS"/>
              </a:rPr>
              <a:t> </a:t>
            </a:r>
            <a:r>
              <a:rPr lang="en-US" altLang="zh-CN" sz="1400" b="1" spc="15" dirty="0">
                <a:latin typeface="Trebuchet MS"/>
                <a:cs typeface="Trebuchet MS"/>
              </a:rPr>
              <a:t>Self-Training</a:t>
            </a:r>
          </a:p>
          <a:p>
            <a:pPr marL="805815" indent="-337185">
              <a:spcBef>
                <a:spcPts val="869"/>
              </a:spcBef>
              <a:buFont typeface="Arial"/>
              <a:buChar char="○"/>
              <a:tabLst>
                <a:tab pos="805180" algn="l"/>
                <a:tab pos="806450" algn="l"/>
              </a:tabLst>
            </a:pPr>
            <a:r>
              <a:rPr lang="en" altLang="zh-CN" sz="1400" spc="-70" dirty="0">
                <a:latin typeface="Trebuchet MS"/>
                <a:cs typeface="Trebuchet MS"/>
              </a:rPr>
              <a:t>Crest: A class-rebalancing self-training framework for imbalanced semi-supervised learning</a:t>
            </a:r>
          </a:p>
          <a:p>
            <a:pPr marL="805815" indent="-337185">
              <a:spcBef>
                <a:spcPts val="869"/>
              </a:spcBef>
              <a:buFont typeface="Arial"/>
              <a:buChar char="○"/>
              <a:tabLst>
                <a:tab pos="805180" algn="l"/>
                <a:tab pos="806450" algn="l"/>
              </a:tabLst>
            </a:pPr>
            <a:r>
              <a:rPr lang="en" altLang="zh-CN" sz="1400" spc="-70" dirty="0">
                <a:latin typeface="Trebuchet MS"/>
                <a:cs typeface="Trebuchet MS"/>
              </a:rPr>
              <a:t>Class-</a:t>
            </a:r>
            <a:r>
              <a:rPr lang="en-US" altLang="zh-CN" sz="1400" spc="-70" dirty="0">
                <a:latin typeface="Trebuchet MS"/>
                <a:cs typeface="Trebuchet MS"/>
              </a:rPr>
              <a:t>a</a:t>
            </a:r>
            <a:r>
              <a:rPr lang="en" altLang="zh-CN" sz="1400" spc="-70" dirty="0" err="1">
                <a:latin typeface="Trebuchet MS"/>
                <a:cs typeface="Trebuchet MS"/>
              </a:rPr>
              <a:t>daptive</a:t>
            </a:r>
            <a:r>
              <a:rPr lang="en" altLang="zh-CN" sz="1400" spc="-70" dirty="0">
                <a:latin typeface="Trebuchet MS"/>
                <a:cs typeface="Trebuchet MS"/>
              </a:rPr>
              <a:t> self-training for relation extraction with incompletely annotated training data</a:t>
            </a:r>
          </a:p>
        </p:txBody>
      </p:sp>
    </p:spTree>
    <p:extLst>
      <p:ext uri="{BB962C8B-B14F-4D97-AF65-F5344CB8AC3E}">
        <p14:creationId xmlns:p14="http://schemas.microsoft.com/office/powerpoint/2010/main" val="1628959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1203147"/>
            <a:ext cx="7766050" cy="695960"/>
          </a:xfrm>
          <a:prstGeom prst="rect">
            <a:avLst/>
          </a:prstGeom>
        </p:spPr>
        <p:txBody>
          <a:bodyPr vert="horz" wrap="square" lIns="0" tIns="12700" rIns="0" bIns="0" rtlCol="0">
            <a:spAutoFit/>
          </a:bodyPr>
          <a:lstStyle/>
          <a:p>
            <a:pPr marL="12700">
              <a:lnSpc>
                <a:spcPct val="100000"/>
              </a:lnSpc>
              <a:spcBef>
                <a:spcPts val="100"/>
              </a:spcBef>
            </a:pPr>
            <a:r>
              <a:rPr sz="4400" b="1" spc="-30" dirty="0">
                <a:latin typeface="Trebuchet MS"/>
                <a:cs typeface="Trebuchet MS"/>
              </a:rPr>
              <a:t>What</a:t>
            </a:r>
            <a:r>
              <a:rPr sz="4400" b="1" spc="-200" dirty="0">
                <a:latin typeface="Trebuchet MS"/>
                <a:cs typeface="Trebuchet MS"/>
              </a:rPr>
              <a:t> </a:t>
            </a:r>
            <a:r>
              <a:rPr sz="4400" b="1" spc="-120" dirty="0">
                <a:latin typeface="Trebuchet MS"/>
                <a:cs typeface="Trebuchet MS"/>
              </a:rPr>
              <a:t>are</a:t>
            </a:r>
            <a:r>
              <a:rPr sz="4400" b="1" spc="-200" dirty="0">
                <a:latin typeface="Trebuchet MS"/>
                <a:cs typeface="Trebuchet MS"/>
              </a:rPr>
              <a:t> </a:t>
            </a:r>
            <a:r>
              <a:rPr sz="4400" b="1" spc="-85" dirty="0">
                <a:latin typeface="Trebuchet MS"/>
                <a:cs typeface="Trebuchet MS"/>
              </a:rPr>
              <a:t>we</a:t>
            </a:r>
            <a:r>
              <a:rPr sz="4400" b="1" spc="-200" dirty="0">
                <a:latin typeface="Trebuchet MS"/>
                <a:cs typeface="Trebuchet MS"/>
              </a:rPr>
              <a:t> </a:t>
            </a:r>
            <a:r>
              <a:rPr sz="4400" b="1" spc="35" dirty="0">
                <a:latin typeface="Trebuchet MS"/>
                <a:cs typeface="Trebuchet MS"/>
              </a:rPr>
              <a:t>doing</a:t>
            </a:r>
            <a:r>
              <a:rPr sz="4400" b="1" spc="-200" dirty="0">
                <a:latin typeface="Trebuchet MS"/>
                <a:cs typeface="Trebuchet MS"/>
              </a:rPr>
              <a:t> </a:t>
            </a:r>
            <a:r>
              <a:rPr sz="4400" b="1" spc="-130" dirty="0">
                <a:latin typeface="Trebuchet MS"/>
                <a:cs typeface="Trebuchet MS"/>
              </a:rPr>
              <a:t>diﬀerentl</a:t>
            </a:r>
            <a:r>
              <a:rPr sz="4400" b="1" spc="-170" dirty="0">
                <a:latin typeface="Trebuchet MS"/>
                <a:cs typeface="Trebuchet MS"/>
              </a:rPr>
              <a:t>y</a:t>
            </a:r>
            <a:r>
              <a:rPr sz="4400" b="1" spc="75" dirty="0">
                <a:latin typeface="Trebuchet MS"/>
                <a:cs typeface="Trebuchet MS"/>
              </a:rPr>
              <a:t>?</a:t>
            </a:r>
            <a:endParaRPr sz="4400" dirty="0">
              <a:latin typeface="Trebuchet MS"/>
              <a:cs typeface="Trebuchet MS"/>
            </a:endParaRPr>
          </a:p>
        </p:txBody>
      </p:sp>
      <p:sp>
        <p:nvSpPr>
          <p:cNvPr id="3" name="object 3"/>
          <p:cNvSpPr txBox="1"/>
          <p:nvPr/>
        </p:nvSpPr>
        <p:spPr>
          <a:xfrm>
            <a:off x="384725" y="2571750"/>
            <a:ext cx="7387675" cy="566822"/>
          </a:xfrm>
          <a:prstGeom prst="rect">
            <a:avLst/>
          </a:prstGeom>
        </p:spPr>
        <p:txBody>
          <a:bodyPr vert="horz" wrap="square" lIns="0" tIns="12700" rIns="0" bIns="0" rtlCol="0">
            <a:spAutoFit/>
          </a:bodyPr>
          <a:lstStyle/>
          <a:p>
            <a:pPr marL="12700">
              <a:lnSpc>
                <a:spcPct val="100000"/>
              </a:lnSpc>
              <a:spcBef>
                <a:spcPts val="100"/>
              </a:spcBef>
            </a:pPr>
            <a:r>
              <a:rPr lang="en-US" altLang="zh-CN" b="1" spc="-55" dirty="0">
                <a:solidFill>
                  <a:srgbClr val="4BA173"/>
                </a:solidFill>
                <a:latin typeface="Trebuchet MS"/>
              </a:rPr>
              <a:t>Symbolic knowledge</a:t>
            </a:r>
            <a:r>
              <a:rPr lang="en-US" altLang="zh-CN" sz="1800" spc="-40" dirty="0">
                <a:solidFill>
                  <a:srgbClr val="202729"/>
                </a:solidFill>
                <a:latin typeface="Trebuchet MS"/>
                <a:cs typeface="Trebuchet MS"/>
              </a:rPr>
              <a:t>, such</a:t>
            </a:r>
            <a:r>
              <a:rPr lang="zh-CN" altLang="en-US" sz="1800" spc="-40" dirty="0">
                <a:solidFill>
                  <a:srgbClr val="202729"/>
                </a:solidFill>
                <a:latin typeface="Trebuchet MS"/>
                <a:cs typeface="Trebuchet MS"/>
              </a:rPr>
              <a:t> </a:t>
            </a:r>
            <a:r>
              <a:rPr lang="en-US" altLang="zh-CN" sz="1800" spc="-40" dirty="0">
                <a:solidFill>
                  <a:srgbClr val="202729"/>
                </a:solidFill>
                <a:latin typeface="Trebuchet MS"/>
                <a:cs typeface="Trebuchet MS"/>
              </a:rPr>
              <a:t>as logical rules, can be utilized as</a:t>
            </a:r>
            <a:r>
              <a:rPr lang="zh-CN" altLang="en-US" sz="1800" spc="-40" dirty="0">
                <a:solidFill>
                  <a:srgbClr val="202729"/>
                </a:solidFill>
                <a:latin typeface="Trebuchet MS"/>
                <a:cs typeface="Trebuchet MS"/>
              </a:rPr>
              <a:t> </a:t>
            </a:r>
            <a:r>
              <a:rPr lang="en-US" altLang="zh-CN" b="1" spc="-55" dirty="0">
                <a:solidFill>
                  <a:srgbClr val="4BA173"/>
                </a:solidFill>
                <a:latin typeface="Trebuchet MS"/>
              </a:rPr>
              <a:t>diagnostic tools</a:t>
            </a:r>
            <a:r>
              <a:rPr lang="zh-CN" altLang="en-US" b="1" spc="-55" dirty="0">
                <a:solidFill>
                  <a:srgbClr val="4BA173"/>
                </a:solidFill>
                <a:latin typeface="Trebuchet MS"/>
              </a:rPr>
              <a:t> </a:t>
            </a:r>
            <a:r>
              <a:rPr lang="en-US" altLang="zh-CN" sz="1800" spc="-40" dirty="0">
                <a:solidFill>
                  <a:srgbClr val="202729"/>
                </a:solidFill>
                <a:latin typeface="Trebuchet MS"/>
                <a:cs typeface="Trebuchet MS"/>
              </a:rPr>
              <a:t>to identify conflicts between pseudo-labels.</a:t>
            </a:r>
          </a:p>
        </p:txBody>
      </p:sp>
      <p:sp>
        <p:nvSpPr>
          <p:cNvPr id="5" name="object 5">
            <a:extLst>
              <a:ext uri="{FF2B5EF4-FFF2-40B4-BE49-F238E27FC236}">
                <a16:creationId xmlns:a16="http://schemas.microsoft.com/office/drawing/2014/main" id="{F2B80144-FA06-D24F-012D-18135603FE4B}"/>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a:extLst>
              <a:ext uri="{FF2B5EF4-FFF2-40B4-BE49-F238E27FC236}">
                <a16:creationId xmlns:a16="http://schemas.microsoft.com/office/drawing/2014/main" id="{F2B80144-FA06-D24F-012D-18135603FE4B}"/>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pic>
        <p:nvPicPr>
          <p:cNvPr id="7" name="图片 6">
            <a:extLst>
              <a:ext uri="{FF2B5EF4-FFF2-40B4-BE49-F238E27FC236}">
                <a16:creationId xmlns:a16="http://schemas.microsoft.com/office/drawing/2014/main" id="{FB3A939D-B3AB-E3D3-0773-71FD19AEF779}"/>
              </a:ext>
            </a:extLst>
          </p:cNvPr>
          <p:cNvPicPr>
            <a:picLocks noChangeAspect="1"/>
          </p:cNvPicPr>
          <p:nvPr/>
        </p:nvPicPr>
        <p:blipFill>
          <a:blip r:embed="rId3"/>
          <a:stretch>
            <a:fillRect/>
          </a:stretch>
        </p:blipFill>
        <p:spPr>
          <a:xfrm>
            <a:off x="2691625" y="818204"/>
            <a:ext cx="3760749" cy="3507092"/>
          </a:xfrm>
          <a:prstGeom prst="rect">
            <a:avLst/>
          </a:prstGeom>
        </p:spPr>
      </p:pic>
      <p:sp>
        <p:nvSpPr>
          <p:cNvPr id="8" name="object 4">
            <a:extLst>
              <a:ext uri="{FF2B5EF4-FFF2-40B4-BE49-F238E27FC236}">
                <a16:creationId xmlns:a16="http://schemas.microsoft.com/office/drawing/2014/main" id="{347C6BF8-20B8-EC2A-B3FB-26FE9DA3805B}"/>
              </a:ext>
            </a:extLst>
          </p:cNvPr>
          <p:cNvSpPr txBox="1">
            <a:spLocks noGrp="1"/>
          </p:cNvSpPr>
          <p:nvPr>
            <p:ph type="title"/>
          </p:nvPr>
        </p:nvSpPr>
        <p:spPr>
          <a:xfrm>
            <a:off x="356775" y="313557"/>
            <a:ext cx="1494790" cy="391160"/>
          </a:xfrm>
          <a:prstGeom prst="rect">
            <a:avLst/>
          </a:prstGeom>
        </p:spPr>
        <p:txBody>
          <a:bodyPr vert="horz" wrap="square" lIns="0" tIns="12700" rIns="0" bIns="0" rtlCol="0">
            <a:spAutoFit/>
          </a:bodyPr>
          <a:lstStyle/>
          <a:p>
            <a:pPr marL="12700">
              <a:lnSpc>
                <a:spcPct val="100000"/>
              </a:lnSpc>
              <a:spcBef>
                <a:spcPts val="100"/>
              </a:spcBef>
            </a:pPr>
            <a:r>
              <a:rPr sz="2400" b="1" spc="-25" dirty="0">
                <a:latin typeface="Trebuchet MS"/>
                <a:cs typeface="Trebuchet MS"/>
              </a:rPr>
              <a:t>Motivation</a:t>
            </a:r>
            <a:endParaRPr sz="2400" dirty="0">
              <a:latin typeface="Trebuchet MS"/>
              <a:cs typeface="Trebuchet MS"/>
            </a:endParaRPr>
          </a:p>
        </p:txBody>
      </p:sp>
    </p:spTree>
    <p:extLst>
      <p:ext uri="{BB962C8B-B14F-4D97-AF65-F5344CB8AC3E}">
        <p14:creationId xmlns:p14="http://schemas.microsoft.com/office/powerpoint/2010/main" val="1811345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356775" y="313557"/>
            <a:ext cx="2667000" cy="391160"/>
          </a:xfrm>
          <a:prstGeom prst="rect">
            <a:avLst/>
          </a:prstGeom>
        </p:spPr>
        <p:txBody>
          <a:bodyPr vert="horz" wrap="square" lIns="0" tIns="12700" rIns="0" bIns="0" rtlCol="0">
            <a:spAutoFit/>
          </a:bodyPr>
          <a:lstStyle/>
          <a:p>
            <a:pPr marL="12700">
              <a:lnSpc>
                <a:spcPct val="100000"/>
              </a:lnSpc>
              <a:spcBef>
                <a:spcPts val="100"/>
              </a:spcBef>
            </a:pPr>
            <a:r>
              <a:rPr lang="en-US" altLang="zh-CN" sz="2400" b="1" spc="-229" dirty="0">
                <a:latin typeface="Trebuchet MS"/>
                <a:cs typeface="Trebuchet MS"/>
              </a:rPr>
              <a:t>Overview</a:t>
            </a:r>
            <a:endParaRPr sz="2400" dirty="0">
              <a:latin typeface="Trebuchet MS"/>
              <a:cs typeface="Trebuchet MS"/>
            </a:endParaRPr>
          </a:p>
        </p:txBody>
      </p:sp>
      <p:sp>
        <p:nvSpPr>
          <p:cNvPr id="5" name="object 5">
            <a:extLst>
              <a:ext uri="{FF2B5EF4-FFF2-40B4-BE49-F238E27FC236}">
                <a16:creationId xmlns:a16="http://schemas.microsoft.com/office/drawing/2014/main" id="{32892720-EC8B-2DDF-D876-8D6215FA6CB6}"/>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pic>
        <p:nvPicPr>
          <p:cNvPr id="6" name="图片 5">
            <a:extLst>
              <a:ext uri="{FF2B5EF4-FFF2-40B4-BE49-F238E27FC236}">
                <a16:creationId xmlns:a16="http://schemas.microsoft.com/office/drawing/2014/main" id="{23A3979B-87F2-9A86-1A1E-329E2B4D97FC}"/>
              </a:ext>
            </a:extLst>
          </p:cNvPr>
          <p:cNvPicPr>
            <a:picLocks noChangeAspect="1"/>
          </p:cNvPicPr>
          <p:nvPr/>
        </p:nvPicPr>
        <p:blipFill rotWithShape="1">
          <a:blip r:embed="rId3"/>
          <a:srcRect b="1854"/>
          <a:stretch/>
        </p:blipFill>
        <p:spPr>
          <a:xfrm>
            <a:off x="2907713" y="601280"/>
            <a:ext cx="3328573" cy="42679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3681825" cy="751488"/>
          </a:xfrm>
          <a:prstGeom prst="rect">
            <a:avLst/>
          </a:prstGeom>
        </p:spPr>
        <p:txBody>
          <a:bodyPr vert="horz" wrap="square" lIns="0" tIns="12700" rIns="0" bIns="0" rtlCol="0">
            <a:spAutoFit/>
          </a:bodyPr>
          <a:lstStyle/>
          <a:p>
            <a:pPr marL="12700">
              <a:lnSpc>
                <a:spcPct val="100000"/>
              </a:lnSpc>
              <a:spcBef>
                <a:spcPts val="100"/>
              </a:spcBef>
            </a:pPr>
            <a:r>
              <a:rPr lang="en" sz="2400" b="1" spc="-55" dirty="0">
                <a:latin typeface="Trebuchet MS"/>
                <a:cs typeface="Trebuchet MS"/>
              </a:rPr>
              <a:t>Logical Correction of Pseudo-Labels</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mc:AlternateContent xmlns:mc="http://schemas.openxmlformats.org/markup-compatibility/2006" xmlns:a14="http://schemas.microsoft.com/office/drawing/2010/main">
        <mc:Choice Requires="a14">
          <p:sp>
            <p:nvSpPr>
              <p:cNvPr id="33" name="object 2">
                <a:extLst>
                  <a:ext uri="{FF2B5EF4-FFF2-40B4-BE49-F238E27FC236}">
                    <a16:creationId xmlns:a16="http://schemas.microsoft.com/office/drawing/2014/main" id="{5D2A6C77-50EB-8DB9-F3ED-DEDEB3F01778}"/>
                  </a:ext>
                </a:extLst>
              </p:cNvPr>
              <p:cNvSpPr txBox="1"/>
              <p:nvPr/>
            </p:nvSpPr>
            <p:spPr>
              <a:xfrm>
                <a:off x="447843" y="1373322"/>
                <a:ext cx="6672580" cy="1372682"/>
              </a:xfrm>
              <a:prstGeom prst="rect">
                <a:avLst/>
              </a:prstGeom>
            </p:spPr>
            <p:txBody>
              <a:bodyPr vert="horz" wrap="square" lIns="0" tIns="120014" rIns="0" bIns="0" rtlCol="0">
                <a:spAutoFit/>
              </a:bodyPr>
              <a:lstStyle/>
              <a:p>
                <a:pPr marL="348615" indent="-336550">
                  <a:spcBef>
                    <a:spcPts val="944"/>
                  </a:spcBef>
                  <a:buFont typeface="Tahoma"/>
                  <a:buChar char="●"/>
                  <a:tabLst>
                    <a:tab pos="347980" algn="l"/>
                    <a:tab pos="349250" algn="l"/>
                  </a:tabLst>
                </a:pPr>
                <a:r>
                  <a:rPr lang="en-US" altLang="zh-CN" sz="1400" b="1" spc="15" dirty="0">
                    <a:latin typeface="Trebuchet MS"/>
                    <a:cs typeface="Trebuchet MS"/>
                  </a:rPr>
                  <a:t>Input</a:t>
                </a:r>
                <a:r>
                  <a:rPr lang="zh-CN" altLang="en-US" sz="1400" b="1" spc="15" dirty="0">
                    <a:latin typeface="Trebuchet MS"/>
                    <a:cs typeface="Trebuchet MS"/>
                  </a:rPr>
                  <a:t> </a:t>
                </a:r>
                <a:r>
                  <a:rPr lang="en-US" altLang="zh-CN" sz="1400" b="1" spc="15" dirty="0">
                    <a:latin typeface="Trebuchet MS"/>
                    <a:cs typeface="Trebuchet MS"/>
                  </a:rPr>
                  <a:t>for</a:t>
                </a:r>
                <a:r>
                  <a:rPr lang="zh-CN" altLang="en-US" sz="1400" b="1" spc="15" dirty="0">
                    <a:latin typeface="Trebuchet MS"/>
                    <a:cs typeface="Trebuchet MS"/>
                  </a:rPr>
                  <a:t> </a:t>
                </a:r>
                <a:r>
                  <a:rPr lang="en-US" altLang="zh-CN" sz="1400" b="1" spc="15" dirty="0">
                    <a:latin typeface="Trebuchet MS"/>
                    <a:cs typeface="Trebuchet MS"/>
                  </a:rPr>
                  <a:t>resolving</a:t>
                </a:r>
                <a:r>
                  <a:rPr lang="zh-CN" altLang="en-US" sz="1400" b="1" spc="15" dirty="0">
                    <a:latin typeface="Trebuchet MS"/>
                    <a:cs typeface="Trebuchet MS"/>
                  </a:rPr>
                  <a:t> </a:t>
                </a:r>
                <a:r>
                  <a:rPr lang="en-US" altLang="zh-CN" sz="1400" b="1" spc="15" dirty="0">
                    <a:latin typeface="Trebuchet MS"/>
                    <a:cs typeface="Trebuchet MS"/>
                  </a:rPr>
                  <a:t>conflicts:</a:t>
                </a:r>
                <a:r>
                  <a:rPr lang="zh-CN" altLang="en-US" sz="1400" b="1" spc="15" dirty="0">
                    <a:latin typeface="Trebuchet MS"/>
                    <a:cs typeface="Trebuchet MS"/>
                  </a:rPr>
                  <a:t> </a:t>
                </a:r>
                <a14:m>
                  <m:oMath xmlns:m="http://schemas.openxmlformats.org/officeDocument/2006/math">
                    <m:r>
                      <a:rPr lang="en-US" altLang="zh-CN" sz="1400" b="0" i="1" spc="-70" smtClean="0">
                        <a:latin typeface="Cambria Math" panose="02040503050406030204" pitchFamily="18" charset="0"/>
                        <a:cs typeface="Trebuchet MS"/>
                      </a:rPr>
                      <m:t>𝑆</m:t>
                    </m:r>
                    <m:r>
                      <a:rPr lang="en-US" altLang="zh-CN" sz="1400" b="0" i="1" spc="-70" smtClean="0">
                        <a:latin typeface="Cambria Math" panose="02040503050406030204" pitchFamily="18" charset="0"/>
                        <a:cs typeface="Trebuchet MS"/>
                      </a:rPr>
                      <m:t>=&lt;</m:t>
                    </m:r>
                    <m:sSup>
                      <m:sSupPr>
                        <m:ctrlPr>
                          <a:rPr lang="en-US" altLang="zh-CN" sz="1400" b="0" i="1" spc="-70" smtClean="0">
                            <a:latin typeface="Cambria Math" panose="02040503050406030204" pitchFamily="18" charset="0"/>
                            <a:cs typeface="Trebuchet MS"/>
                          </a:rPr>
                        </m:ctrlPr>
                      </m:sSupPr>
                      <m:e>
                        <m:r>
                          <a:rPr lang="en-US" altLang="zh-CN" sz="1400" b="0" i="1" spc="-70" smtClean="0">
                            <a:latin typeface="Cambria Math" panose="02040503050406030204" pitchFamily="18" charset="0"/>
                            <a:cs typeface="Trebuchet MS"/>
                          </a:rPr>
                          <m:t>𝐺</m:t>
                        </m:r>
                      </m:e>
                      <m:sup>
                        <m:r>
                          <a:rPr lang="en-US" altLang="zh-CN" sz="1400" b="0" i="1" spc="-70" smtClean="0">
                            <a:latin typeface="Cambria Math" panose="02040503050406030204" pitchFamily="18" charset="0"/>
                            <a:cs typeface="Trebuchet MS"/>
                          </a:rPr>
                          <m:t>𝑈</m:t>
                        </m:r>
                      </m:sup>
                    </m:sSup>
                    <m:r>
                      <a:rPr lang="en-US" altLang="zh-CN" sz="1400" b="0" i="1" spc="-70" smtClean="0">
                        <a:latin typeface="Cambria Math" panose="02040503050406030204" pitchFamily="18" charset="0"/>
                        <a:cs typeface="Trebuchet MS"/>
                      </a:rPr>
                      <m:t>∪</m:t>
                    </m:r>
                    <m:sSup>
                      <m:sSupPr>
                        <m:ctrlPr>
                          <a:rPr lang="en-US" altLang="zh-CN" sz="1400" b="0" i="1" spc="-70" smtClean="0">
                            <a:latin typeface="Cambria Math" panose="02040503050406030204" pitchFamily="18" charset="0"/>
                            <a:cs typeface="Trebuchet MS"/>
                          </a:rPr>
                        </m:ctrlPr>
                      </m:sSupPr>
                      <m:e>
                        <m:r>
                          <a:rPr lang="en-US" altLang="zh-CN" sz="1400" b="0" i="1" spc="-70" smtClean="0">
                            <a:latin typeface="Cambria Math" panose="02040503050406030204" pitchFamily="18" charset="0"/>
                            <a:cs typeface="Trebuchet MS"/>
                          </a:rPr>
                          <m:t>𝐺</m:t>
                        </m:r>
                      </m:e>
                      <m:sup>
                        <m:r>
                          <a:rPr lang="en-US" altLang="zh-CN" sz="1400" b="0" i="1" spc="-70" smtClean="0">
                            <a:latin typeface="Cambria Math" panose="02040503050406030204" pitchFamily="18" charset="0"/>
                            <a:cs typeface="Trebuchet MS"/>
                          </a:rPr>
                          <m:t>𝑁</m:t>
                        </m:r>
                      </m:sup>
                    </m:sSup>
                    <m:r>
                      <a:rPr lang="en-US" altLang="zh-CN" sz="1400" b="0" i="1" spc="-70" smtClean="0">
                        <a:latin typeface="Cambria Math" panose="02040503050406030204" pitchFamily="18" charset="0"/>
                        <a:cs typeface="Trebuchet MS"/>
                      </a:rPr>
                      <m:t>,</m:t>
                    </m:r>
                    <m:r>
                      <a:rPr lang="zh-CN" altLang="en-US" sz="1400" b="0" i="1" spc="-70" smtClean="0">
                        <a:latin typeface="Cambria Math" panose="02040503050406030204" pitchFamily="18" charset="0"/>
                        <a:cs typeface="Trebuchet MS"/>
                      </a:rPr>
                      <m:t>  </m:t>
                    </m:r>
                    <m:sSub>
                      <m:sSubPr>
                        <m:ctrlPr>
                          <a:rPr lang="en-US" altLang="zh-CN" sz="1400" b="0" i="1" spc="-70" smtClean="0">
                            <a:latin typeface="Cambria Math" panose="02040503050406030204" pitchFamily="18" charset="0"/>
                            <a:cs typeface="Trebuchet MS"/>
                          </a:rPr>
                        </m:ctrlPr>
                      </m:sSubPr>
                      <m:e>
                        <m:r>
                          <a:rPr lang="en-US" altLang="zh-CN" sz="1400" b="0" i="1" spc="-70" smtClean="0">
                            <a:latin typeface="Cambria Math" panose="02040503050406030204" pitchFamily="18" charset="0"/>
                            <a:cs typeface="Trebuchet MS"/>
                          </a:rPr>
                          <m:t>𝑓</m:t>
                        </m:r>
                      </m:e>
                      <m:sub>
                        <m:sSub>
                          <m:sSubPr>
                            <m:ctrlPr>
                              <a:rPr lang="en-US" altLang="zh-CN" sz="1400" b="0" i="1" spc="-70" smtClean="0">
                                <a:latin typeface="Cambria Math" panose="02040503050406030204" pitchFamily="18" charset="0"/>
                                <a:cs typeface="Trebuchet MS"/>
                              </a:rPr>
                            </m:ctrlPr>
                          </m:sSubPr>
                          <m:e>
                            <m:r>
                              <a:rPr lang="en-US" altLang="zh-CN" sz="1400" b="0" i="1" spc="-70" smtClean="0">
                                <a:latin typeface="Cambria Math" panose="02040503050406030204" pitchFamily="18" charset="0"/>
                                <a:cs typeface="Trebuchet MS"/>
                              </a:rPr>
                              <m:t>𝜃</m:t>
                            </m:r>
                          </m:e>
                          <m:sub>
                            <m:r>
                              <a:rPr lang="en-US" altLang="zh-CN" sz="1400" b="0" i="1" spc="-70" smtClean="0">
                                <a:latin typeface="Cambria Math" panose="02040503050406030204" pitchFamily="18" charset="0"/>
                                <a:cs typeface="Trebuchet MS"/>
                              </a:rPr>
                              <m:t>𝑡</m:t>
                            </m:r>
                          </m:sub>
                        </m:sSub>
                      </m:sub>
                    </m:sSub>
                    <m:r>
                      <a:rPr lang="en-US" altLang="zh-CN" sz="1400" b="0" i="1" spc="-70" smtClean="0">
                        <a:latin typeface="Cambria Math" panose="02040503050406030204" pitchFamily="18" charset="0"/>
                        <a:cs typeface="Trebuchet MS"/>
                      </a:rPr>
                      <m:t>,</m:t>
                    </m:r>
                    <m:r>
                      <a:rPr lang="zh-CN" altLang="en-US" sz="1400" b="0" i="1" spc="-70" smtClean="0">
                        <a:latin typeface="Cambria Math" panose="02040503050406030204" pitchFamily="18" charset="0"/>
                        <a:cs typeface="Trebuchet MS"/>
                      </a:rPr>
                      <m:t>  </m:t>
                    </m:r>
                    <m:r>
                      <a:rPr lang="en-US" altLang="zh-CN" sz="1400" i="1" spc="-70">
                        <a:latin typeface="Cambria Math" panose="02040503050406030204" pitchFamily="18" charset="0"/>
                        <a:ea typeface="Cambria Math" panose="02040503050406030204" pitchFamily="18" charset="0"/>
                        <a:cs typeface="Trebuchet MS"/>
                      </a:rPr>
                      <m:t>𝒦</m:t>
                    </m:r>
                    <m:r>
                      <a:rPr lang="en-US" altLang="zh-CN" sz="1400" b="0" i="1" spc="-70" smtClean="0">
                        <a:latin typeface="Cambria Math" panose="02040503050406030204" pitchFamily="18" charset="0"/>
                        <a:cs typeface="Trebuchet MS"/>
                      </a:rPr>
                      <m:t>&gt;</m:t>
                    </m:r>
                  </m:oMath>
                </a14:m>
                <a:endParaRPr lang="en-US" altLang="zh-CN" sz="1400" b="1" spc="15" dirty="0">
                  <a:latin typeface="Trebuchet MS"/>
                  <a:cs typeface="Trebuchet MS"/>
                </a:endParaRPr>
              </a:p>
              <a:p>
                <a:pPr marL="805815" indent="-337185">
                  <a:lnSpc>
                    <a:spcPct val="100000"/>
                  </a:lnSpc>
                  <a:spcBef>
                    <a:spcPts val="869"/>
                  </a:spcBef>
                  <a:buFont typeface="Arial"/>
                  <a:buChar char="○"/>
                  <a:tabLst>
                    <a:tab pos="805180" algn="l"/>
                    <a:tab pos="806450" algn="l"/>
                  </a:tabLst>
                </a:pPr>
                <a14:m>
                  <m:oMath xmlns:m="http://schemas.openxmlformats.org/officeDocument/2006/math">
                    <m:sSup>
                      <m:sSupPr>
                        <m:ctrlPr>
                          <a:rPr lang="en-US" altLang="zh-CN" sz="1400" b="0" i="1" spc="-70" smtClean="0">
                            <a:latin typeface="Cambria Math" panose="02040503050406030204" pitchFamily="18" charset="0"/>
                            <a:cs typeface="Trebuchet MS"/>
                          </a:rPr>
                        </m:ctrlPr>
                      </m:sSupPr>
                      <m:e>
                        <m:r>
                          <a:rPr lang="en-US" altLang="zh-CN" sz="1400" b="0" i="1" spc="-70" smtClean="0">
                            <a:latin typeface="Cambria Math" panose="02040503050406030204" pitchFamily="18" charset="0"/>
                            <a:cs typeface="Trebuchet MS"/>
                          </a:rPr>
                          <m:t>𝐺</m:t>
                        </m:r>
                      </m:e>
                      <m:sup>
                        <m:r>
                          <a:rPr lang="en-US" altLang="zh-CN" sz="1400" b="0" i="1" spc="-70" smtClean="0">
                            <a:latin typeface="Cambria Math" panose="02040503050406030204" pitchFamily="18" charset="0"/>
                            <a:cs typeface="Trebuchet MS"/>
                          </a:rPr>
                          <m:t>𝑈</m:t>
                        </m:r>
                      </m:sup>
                    </m:sSup>
                    <m:r>
                      <a:rPr lang="en-US" altLang="zh-CN" sz="1400" b="0" i="1" spc="-70" smtClean="0">
                        <a:latin typeface="Cambria Math" panose="02040503050406030204" pitchFamily="18" charset="0"/>
                        <a:cs typeface="Trebuchet MS"/>
                      </a:rPr>
                      <m:t>∪</m:t>
                    </m:r>
                    <m:sSup>
                      <m:sSupPr>
                        <m:ctrlPr>
                          <a:rPr lang="en-US" altLang="zh-CN" sz="1400" b="0" i="1" spc="-70" smtClean="0">
                            <a:latin typeface="Cambria Math" panose="02040503050406030204" pitchFamily="18" charset="0"/>
                            <a:cs typeface="Trebuchet MS"/>
                          </a:rPr>
                        </m:ctrlPr>
                      </m:sSupPr>
                      <m:e>
                        <m:r>
                          <a:rPr lang="en-US" altLang="zh-CN" sz="1400" b="0" i="1" spc="-70" smtClean="0">
                            <a:latin typeface="Cambria Math" panose="02040503050406030204" pitchFamily="18" charset="0"/>
                            <a:cs typeface="Trebuchet MS"/>
                          </a:rPr>
                          <m:t>𝐺</m:t>
                        </m:r>
                      </m:e>
                      <m:sup>
                        <m:r>
                          <a:rPr lang="en-US" altLang="zh-CN" sz="1400" b="0" i="1" spc="-70" smtClean="0">
                            <a:latin typeface="Cambria Math" panose="02040503050406030204" pitchFamily="18" charset="0"/>
                            <a:cs typeface="Trebuchet MS"/>
                          </a:rPr>
                          <m:t>𝑁</m:t>
                        </m:r>
                      </m:sup>
                    </m:sSup>
                  </m:oMath>
                </a14:m>
                <a:r>
                  <a:rPr lang="zh-CN" altLang="en-US" sz="1400" spc="-70" dirty="0">
                    <a:latin typeface="Trebuchet MS"/>
                    <a:cs typeface="Trebuchet MS"/>
                  </a:rPr>
                  <a:t> </a:t>
                </a:r>
                <a:r>
                  <a:rPr lang="en" altLang="zh-CN" sz="1400" spc="-70" dirty="0">
                    <a:latin typeface="Trebuchet MS"/>
                    <a:cs typeface="Trebuchet MS"/>
                  </a:rPr>
                  <a:t>includes all possible relational triplets</a:t>
                </a:r>
              </a:p>
              <a:p>
                <a:pPr marL="805815" indent="-337185">
                  <a:lnSpc>
                    <a:spcPct val="100000"/>
                  </a:lnSpc>
                  <a:spcBef>
                    <a:spcPts val="869"/>
                  </a:spcBef>
                  <a:buFont typeface="Arial"/>
                  <a:buChar char="○"/>
                  <a:tabLst>
                    <a:tab pos="805180" algn="l"/>
                    <a:tab pos="806450" algn="l"/>
                  </a:tabLst>
                </a:pPr>
                <a14:m>
                  <m:oMath xmlns:m="http://schemas.openxmlformats.org/officeDocument/2006/math">
                    <m:sSub>
                      <m:sSubPr>
                        <m:ctrlPr>
                          <a:rPr lang="en-US" altLang="zh-CN" sz="1400" b="0" i="1" spc="-70" smtClean="0">
                            <a:latin typeface="Cambria Math" panose="02040503050406030204" pitchFamily="18" charset="0"/>
                            <a:cs typeface="Trebuchet MS"/>
                          </a:rPr>
                        </m:ctrlPr>
                      </m:sSubPr>
                      <m:e>
                        <m:r>
                          <a:rPr lang="en-US" altLang="zh-CN" sz="1400" b="0" i="1" spc="-70" smtClean="0">
                            <a:latin typeface="Cambria Math" panose="02040503050406030204" pitchFamily="18" charset="0"/>
                            <a:cs typeface="Trebuchet MS"/>
                          </a:rPr>
                          <m:t>𝑓</m:t>
                        </m:r>
                      </m:e>
                      <m:sub>
                        <m:sSub>
                          <m:sSubPr>
                            <m:ctrlPr>
                              <a:rPr lang="en-US" altLang="zh-CN" sz="1400" b="0" i="1" spc="-70" smtClean="0">
                                <a:latin typeface="Cambria Math" panose="02040503050406030204" pitchFamily="18" charset="0"/>
                                <a:cs typeface="Trebuchet MS"/>
                              </a:rPr>
                            </m:ctrlPr>
                          </m:sSubPr>
                          <m:e>
                            <m:r>
                              <a:rPr lang="en-US" altLang="zh-CN" sz="1400" b="0" i="1" spc="-70" smtClean="0">
                                <a:latin typeface="Cambria Math" panose="02040503050406030204" pitchFamily="18" charset="0"/>
                                <a:cs typeface="Trebuchet MS"/>
                              </a:rPr>
                              <m:t>𝜃</m:t>
                            </m:r>
                          </m:e>
                          <m:sub>
                            <m:r>
                              <a:rPr lang="en-US" altLang="zh-CN" sz="1400" b="0" i="1" spc="-70" smtClean="0">
                                <a:latin typeface="Cambria Math" panose="02040503050406030204" pitchFamily="18" charset="0"/>
                                <a:cs typeface="Trebuchet MS"/>
                              </a:rPr>
                              <m:t>𝑡</m:t>
                            </m:r>
                          </m:sub>
                        </m:sSub>
                      </m:sub>
                    </m:sSub>
                  </m:oMath>
                </a14:m>
                <a:r>
                  <a:rPr lang="zh-CN" altLang="en-US" sz="1400" spc="-70" dirty="0">
                    <a:latin typeface="Trebuchet MS"/>
                    <a:cs typeface="Trebuchet MS"/>
                  </a:rPr>
                  <a:t> </a:t>
                </a:r>
                <a:r>
                  <a:rPr lang="en" altLang="zh-CN" sz="1400" spc="-70" dirty="0">
                    <a:latin typeface="Trebuchet MS"/>
                    <a:cs typeface="Trebuchet MS"/>
                  </a:rPr>
                  <a:t>is the teacher model that computes logits and</a:t>
                </a:r>
                <a:r>
                  <a:rPr lang="zh-CN" altLang="en-US" sz="1400" spc="-70" dirty="0">
                    <a:latin typeface="Trebuchet MS"/>
                    <a:cs typeface="Trebuchet MS"/>
                  </a:rPr>
                  <a:t> </a:t>
                </a:r>
                <a:r>
                  <a:rPr lang="en" altLang="zh-CN" sz="1400" spc="-70" dirty="0">
                    <a:latin typeface="Trebuchet MS"/>
                    <a:cs typeface="Trebuchet MS"/>
                  </a:rPr>
                  <a:t>binary pseudo-labels</a:t>
                </a:r>
              </a:p>
              <a:p>
                <a:pPr marL="805815" indent="-337185">
                  <a:lnSpc>
                    <a:spcPct val="100000"/>
                  </a:lnSpc>
                  <a:spcBef>
                    <a:spcPts val="869"/>
                  </a:spcBef>
                  <a:buFont typeface="Arial"/>
                  <a:buChar char="○"/>
                  <a:tabLst>
                    <a:tab pos="805180" algn="l"/>
                    <a:tab pos="806450" algn="l"/>
                  </a:tabLst>
                </a:pPr>
                <a14:m>
                  <m:oMath xmlns:m="http://schemas.openxmlformats.org/officeDocument/2006/math">
                    <m:r>
                      <a:rPr lang="en-US" altLang="zh-CN" sz="1400" i="1" spc="-70" smtClean="0">
                        <a:latin typeface="Cambria Math" panose="02040503050406030204" pitchFamily="18" charset="0"/>
                        <a:ea typeface="Cambria Math" panose="02040503050406030204" pitchFamily="18" charset="0"/>
                        <a:cs typeface="Trebuchet MS"/>
                      </a:rPr>
                      <m:t>𝒦</m:t>
                    </m:r>
                  </m:oMath>
                </a14:m>
                <a:r>
                  <a:rPr lang="zh-CN" altLang="en-US" sz="1400" spc="-70" dirty="0">
                    <a:latin typeface="Trebuchet MS"/>
                    <a:cs typeface="Trebuchet MS"/>
                  </a:rPr>
                  <a:t>  </a:t>
                </a:r>
                <a:r>
                  <a:rPr lang="en-US" altLang="zh-CN" sz="1400" spc="-70" dirty="0">
                    <a:latin typeface="Trebuchet MS"/>
                    <a:cs typeface="Trebuchet MS"/>
                  </a:rPr>
                  <a:t>i</a:t>
                </a:r>
                <a:r>
                  <a:rPr lang="en" altLang="zh-CN" sz="1400" spc="-70" dirty="0">
                    <a:latin typeface="Trebuchet MS"/>
                    <a:cs typeface="Trebuchet MS"/>
                  </a:rPr>
                  <a:t>s a finite set of first-order logical rules</a:t>
                </a:r>
              </a:p>
            </p:txBody>
          </p:sp>
        </mc:Choice>
        <mc:Fallback xmlns="">
          <p:sp>
            <p:nvSpPr>
              <p:cNvPr id="33" name="object 2">
                <a:extLst>
                  <a:ext uri="{FF2B5EF4-FFF2-40B4-BE49-F238E27FC236}">
                    <a16:creationId xmlns:a16="http://schemas.microsoft.com/office/drawing/2014/main" id="{5D2A6C77-50EB-8DB9-F3ED-DEDEB3F01778}"/>
                  </a:ext>
                </a:extLst>
              </p:cNvPr>
              <p:cNvSpPr txBox="1">
                <a:spLocks noRot="1" noChangeAspect="1" noMove="1" noResize="1" noEditPoints="1" noAdjustHandles="1" noChangeArrowheads="1" noChangeShapeType="1" noTextEdit="1"/>
              </p:cNvSpPr>
              <p:nvPr/>
            </p:nvSpPr>
            <p:spPr>
              <a:xfrm>
                <a:off x="447843" y="1373322"/>
                <a:ext cx="6672580" cy="1372682"/>
              </a:xfrm>
              <a:prstGeom prst="rect">
                <a:avLst/>
              </a:prstGeom>
              <a:blipFill>
                <a:blip r:embed="rId3"/>
                <a:stretch>
                  <a:fillRect l="-1521" b="-6422"/>
                </a:stretch>
              </a:blipFill>
            </p:spPr>
            <p:txBody>
              <a:bodyPr/>
              <a:lstStyle/>
              <a:p>
                <a:r>
                  <a:rPr lang="zh-CN" altLang="en-US">
                    <a:noFill/>
                  </a:rPr>
                  <a:t> </a:t>
                </a:r>
              </a:p>
            </p:txBody>
          </p:sp>
        </mc:Fallback>
      </mc:AlternateContent>
      <p:sp>
        <p:nvSpPr>
          <p:cNvPr id="39" name="object 2">
            <a:extLst>
              <a:ext uri="{FF2B5EF4-FFF2-40B4-BE49-F238E27FC236}">
                <a16:creationId xmlns:a16="http://schemas.microsoft.com/office/drawing/2014/main" id="{7B9C6F87-0F37-E7C1-ACFA-678EB8F47A3B}"/>
              </a:ext>
            </a:extLst>
          </p:cNvPr>
          <p:cNvSpPr txBox="1"/>
          <p:nvPr/>
        </p:nvSpPr>
        <p:spPr>
          <a:xfrm>
            <a:off x="431894" y="2764168"/>
            <a:ext cx="7797706" cy="336630"/>
          </a:xfrm>
          <a:prstGeom prst="rect">
            <a:avLst/>
          </a:prstGeom>
        </p:spPr>
        <p:txBody>
          <a:bodyPr vert="horz" wrap="square" lIns="0" tIns="120014" rIns="0" bIns="0" rtlCol="0">
            <a:spAutoFit/>
          </a:bodyPr>
          <a:lstStyle/>
          <a:p>
            <a:pPr marL="348615" indent="-336550">
              <a:spcBef>
                <a:spcPts val="944"/>
              </a:spcBef>
              <a:buFont typeface="Tahoma"/>
              <a:buChar char="●"/>
              <a:tabLst>
                <a:tab pos="347980" algn="l"/>
                <a:tab pos="349250" algn="l"/>
              </a:tabLst>
            </a:pPr>
            <a:r>
              <a:rPr lang="en-US" altLang="zh-CN" sz="1400" b="1" spc="15" dirty="0">
                <a:latin typeface="Trebuchet MS"/>
                <a:cs typeface="Trebuchet MS"/>
              </a:rPr>
              <a:t>Conflicts arise when the pseudo-labels are not compatible</a:t>
            </a:r>
            <a:r>
              <a:rPr lang="zh-CN" altLang="en-US" sz="1400" b="1" spc="15" dirty="0">
                <a:latin typeface="Trebuchet MS"/>
                <a:cs typeface="Trebuchet MS"/>
              </a:rPr>
              <a:t> </a:t>
            </a:r>
            <a:r>
              <a:rPr lang="en-US" altLang="zh-CN" sz="1400" b="1" spc="15" dirty="0">
                <a:latin typeface="Trebuchet MS"/>
                <a:cs typeface="Trebuchet MS"/>
              </a:rPr>
              <a:t>with the logical rules</a:t>
            </a:r>
            <a:endParaRPr lang="en" altLang="zh-CN" sz="1400" spc="-70" dirty="0">
              <a:latin typeface="Trebuchet MS"/>
              <a:cs typeface="Trebuchet MS"/>
            </a:endParaRPr>
          </a:p>
        </p:txBody>
      </p:sp>
      <p:sp>
        <p:nvSpPr>
          <p:cNvPr id="40" name="object 2">
            <a:extLst>
              <a:ext uri="{FF2B5EF4-FFF2-40B4-BE49-F238E27FC236}">
                <a16:creationId xmlns:a16="http://schemas.microsoft.com/office/drawing/2014/main" id="{CD3D5539-C43E-20FE-9756-BB30BDA69493}"/>
              </a:ext>
            </a:extLst>
          </p:cNvPr>
          <p:cNvSpPr txBox="1"/>
          <p:nvPr/>
        </p:nvSpPr>
        <p:spPr>
          <a:xfrm>
            <a:off x="447843" y="3530520"/>
            <a:ext cx="7797706" cy="336630"/>
          </a:xfrm>
          <a:prstGeom prst="rect">
            <a:avLst/>
          </a:prstGeom>
        </p:spPr>
        <p:txBody>
          <a:bodyPr vert="horz" wrap="square" lIns="0" tIns="120014" rIns="0" bIns="0" rtlCol="0">
            <a:spAutoFit/>
          </a:bodyPr>
          <a:lstStyle/>
          <a:p>
            <a:pPr marL="348615" indent="-336550">
              <a:spcBef>
                <a:spcPts val="944"/>
              </a:spcBef>
              <a:buFont typeface="Tahoma"/>
              <a:buChar char="●"/>
              <a:tabLst>
                <a:tab pos="347980" algn="l"/>
                <a:tab pos="349250" algn="l"/>
              </a:tabLst>
            </a:pPr>
            <a:r>
              <a:rPr lang="en-US" altLang="zh-CN" sz="1400" b="1" spc="15" dirty="0" err="1">
                <a:latin typeface="Trebuchet MS"/>
                <a:cs typeface="Trebuchet MS"/>
              </a:rPr>
              <a:t>LogicST</a:t>
            </a:r>
            <a:r>
              <a:rPr lang="en-US" altLang="zh-CN" sz="1400" b="1" spc="15" dirty="0">
                <a:latin typeface="Trebuchet MS"/>
                <a:cs typeface="Trebuchet MS"/>
              </a:rPr>
              <a:t> endeavors to identify and flip a subset of pseudo-labels to resolve conflicts</a:t>
            </a:r>
            <a:endParaRPr lang="en" altLang="zh-CN" sz="1400" spc="-70" dirty="0">
              <a:latin typeface="Trebuchet MS"/>
              <a:cs typeface="Trebuchet MS"/>
            </a:endParaRPr>
          </a:p>
        </p:txBody>
      </p:sp>
      <p:pic>
        <p:nvPicPr>
          <p:cNvPr id="42" name="图片 41">
            <a:extLst>
              <a:ext uri="{FF2B5EF4-FFF2-40B4-BE49-F238E27FC236}">
                <a16:creationId xmlns:a16="http://schemas.microsoft.com/office/drawing/2014/main" id="{55B74927-81E1-05B6-16A0-A785C9D0363B}"/>
              </a:ext>
            </a:extLst>
          </p:cNvPr>
          <p:cNvPicPr>
            <a:picLocks noChangeAspect="1"/>
          </p:cNvPicPr>
          <p:nvPr/>
        </p:nvPicPr>
        <p:blipFill>
          <a:blip r:embed="rId4"/>
          <a:stretch>
            <a:fillRect/>
          </a:stretch>
        </p:blipFill>
        <p:spPr>
          <a:xfrm>
            <a:off x="2177152" y="3910683"/>
            <a:ext cx="4038600" cy="676248"/>
          </a:xfrm>
          <a:prstGeom prst="rect">
            <a:avLst/>
          </a:prstGeom>
        </p:spPr>
      </p:pic>
      <p:pic>
        <p:nvPicPr>
          <p:cNvPr id="43" name="图片 42">
            <a:extLst>
              <a:ext uri="{FF2B5EF4-FFF2-40B4-BE49-F238E27FC236}">
                <a16:creationId xmlns:a16="http://schemas.microsoft.com/office/drawing/2014/main" id="{CEFE1563-9E5A-4AB0-5E22-3CF8B57EBCDA}"/>
              </a:ext>
            </a:extLst>
          </p:cNvPr>
          <p:cNvPicPr>
            <a:picLocks noChangeAspect="1"/>
          </p:cNvPicPr>
          <p:nvPr/>
        </p:nvPicPr>
        <p:blipFill>
          <a:blip r:embed="rId5"/>
          <a:stretch>
            <a:fillRect/>
          </a:stretch>
        </p:blipFill>
        <p:spPr>
          <a:xfrm>
            <a:off x="2857775" y="3109543"/>
            <a:ext cx="2677353" cy="58139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3681825" cy="751488"/>
          </a:xfrm>
          <a:prstGeom prst="rect">
            <a:avLst/>
          </a:prstGeom>
        </p:spPr>
        <p:txBody>
          <a:bodyPr vert="horz" wrap="square" lIns="0" tIns="12700" rIns="0" bIns="0" rtlCol="0">
            <a:spAutoFit/>
          </a:bodyPr>
          <a:lstStyle/>
          <a:p>
            <a:pPr marL="12700">
              <a:lnSpc>
                <a:spcPct val="100000"/>
              </a:lnSpc>
              <a:spcBef>
                <a:spcPts val="100"/>
              </a:spcBef>
            </a:pPr>
            <a:r>
              <a:rPr lang="en" sz="2400" b="1" spc="-55" dirty="0">
                <a:latin typeface="Trebuchet MS"/>
                <a:cs typeface="Trebuchet MS"/>
              </a:rPr>
              <a:t>Logical Correction of Pseudo-Labels</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p:pic>
        <p:nvPicPr>
          <p:cNvPr id="3" name="图片 2">
            <a:extLst>
              <a:ext uri="{FF2B5EF4-FFF2-40B4-BE49-F238E27FC236}">
                <a16:creationId xmlns:a16="http://schemas.microsoft.com/office/drawing/2014/main" id="{F96673C2-0ADE-33AF-4A42-61AA912BF4AE}"/>
              </a:ext>
            </a:extLst>
          </p:cNvPr>
          <p:cNvPicPr>
            <a:picLocks noChangeAspect="1"/>
          </p:cNvPicPr>
          <p:nvPr/>
        </p:nvPicPr>
        <p:blipFill>
          <a:blip r:embed="rId3"/>
          <a:stretch>
            <a:fillRect/>
          </a:stretch>
        </p:blipFill>
        <p:spPr>
          <a:xfrm>
            <a:off x="5133111" y="895350"/>
            <a:ext cx="3300040" cy="3486150"/>
          </a:xfrm>
          <a:prstGeom prst="rect">
            <a:avLst/>
          </a:prstGeom>
        </p:spPr>
      </p:pic>
      <mc:AlternateContent xmlns:mc="http://schemas.openxmlformats.org/markup-compatibility/2006" xmlns:a14="http://schemas.microsoft.com/office/drawing/2010/main">
        <mc:Choice Requires="a14">
          <p:sp>
            <p:nvSpPr>
              <p:cNvPr id="4" name="object 2">
                <a:extLst>
                  <a:ext uri="{FF2B5EF4-FFF2-40B4-BE49-F238E27FC236}">
                    <a16:creationId xmlns:a16="http://schemas.microsoft.com/office/drawing/2014/main" id="{CD5969B2-67B4-6DA6-4049-024527DF350A}"/>
                  </a:ext>
                </a:extLst>
              </p:cNvPr>
              <p:cNvSpPr txBox="1"/>
              <p:nvPr/>
            </p:nvSpPr>
            <p:spPr>
              <a:xfrm>
                <a:off x="356775" y="1200150"/>
                <a:ext cx="4356992" cy="2421816"/>
              </a:xfrm>
              <a:prstGeom prst="rect">
                <a:avLst/>
              </a:prstGeom>
            </p:spPr>
            <p:txBody>
              <a:bodyPr vert="horz" wrap="square" lIns="0" tIns="120014" rIns="0" bIns="0" rtlCol="0">
                <a:spAutoFit/>
              </a:bodyPr>
              <a:lstStyle/>
              <a:p>
                <a:pPr marL="348615" indent="-336550">
                  <a:spcBef>
                    <a:spcPts val="944"/>
                  </a:spcBef>
                  <a:buFont typeface="Tahoma"/>
                  <a:buChar char="●"/>
                  <a:tabLst>
                    <a:tab pos="347980" algn="l"/>
                    <a:tab pos="349250" algn="l"/>
                  </a:tabLst>
                </a:pPr>
                <a:r>
                  <a:rPr lang="en-US" altLang="zh-CN" sz="1400" b="1" spc="15" dirty="0">
                    <a:latin typeface="Trebuchet MS"/>
                    <a:cs typeface="Trebuchet MS"/>
                  </a:rPr>
                  <a:t>During each iteration, the algorithm checks</a:t>
                </a:r>
                <a:r>
                  <a:rPr lang="zh-CN" altLang="en-US" sz="1400" b="1" spc="15" dirty="0">
                    <a:latin typeface="Trebuchet MS"/>
                    <a:cs typeface="Trebuchet MS"/>
                  </a:rPr>
                  <a:t> </a:t>
                </a:r>
                <a:r>
                  <a:rPr lang="en-US" altLang="zh-CN" sz="1400" b="1" spc="15" dirty="0">
                    <a:latin typeface="Trebuchet MS"/>
                    <a:cs typeface="Trebuchet MS"/>
                  </a:rPr>
                  <a:t>whether the current minimal candidate set can</a:t>
                </a:r>
                <a:r>
                  <a:rPr lang="zh-CN" altLang="en-US" sz="1400" b="1" spc="15" dirty="0">
                    <a:latin typeface="Trebuchet MS"/>
                    <a:cs typeface="Trebuchet MS"/>
                  </a:rPr>
                  <a:t> </a:t>
                </a:r>
                <a:r>
                  <a:rPr lang="en-US" altLang="zh-CN" sz="1400" b="1" spc="15" dirty="0">
                    <a:latin typeface="Trebuchet MS"/>
                    <a:cs typeface="Trebuchet MS"/>
                  </a:rPr>
                  <a:t>resolve the conflict</a:t>
                </a:r>
              </a:p>
              <a:p>
                <a:pPr marL="805815" indent="-337185">
                  <a:lnSpc>
                    <a:spcPct val="100000"/>
                  </a:lnSpc>
                  <a:spcBef>
                    <a:spcPts val="869"/>
                  </a:spcBef>
                  <a:buFont typeface="Arial"/>
                  <a:buChar char="○"/>
                  <a:tabLst>
                    <a:tab pos="805180" algn="l"/>
                    <a:tab pos="806450" algn="l"/>
                  </a:tabLst>
                </a:pPr>
                <a:r>
                  <a:rPr lang="en-US" altLang="zh-CN" sz="1400" spc="-70" dirty="0">
                    <a:latin typeface="Trebuchet MS"/>
                    <a:cs typeface="Trebuchet MS"/>
                  </a:rPr>
                  <a:t>Case</a:t>
                </a:r>
                <a:r>
                  <a:rPr lang="zh-CN" altLang="en-US" sz="1400" spc="-70" dirty="0">
                    <a:latin typeface="Trebuchet MS"/>
                    <a:cs typeface="Trebuchet MS"/>
                  </a:rPr>
                  <a:t> </a:t>
                </a:r>
                <a:r>
                  <a:rPr lang="en-US" altLang="zh-CN" sz="1400" spc="-70" dirty="0">
                    <a:latin typeface="Trebuchet MS"/>
                    <a:cs typeface="Trebuchet MS"/>
                  </a:rPr>
                  <a:t>1:</a:t>
                </a:r>
                <a:r>
                  <a:rPr lang="zh-CN" altLang="en-US" sz="1400" spc="-70" dirty="0">
                    <a:latin typeface="Trebuchet MS"/>
                    <a:cs typeface="Trebuchet MS"/>
                  </a:rPr>
                  <a:t> </a:t>
                </a:r>
                <a:r>
                  <a:rPr lang="en" altLang="zh-CN" sz="1400" spc="-70" dirty="0">
                    <a:latin typeface="Trebuchet MS"/>
                    <a:cs typeface="Trebuchet MS"/>
                  </a:rPr>
                  <a:t>Conflict Already Resolved</a:t>
                </a:r>
                <a:endParaRPr lang="en-US" altLang="zh-CN" sz="1400" spc="-70" dirty="0">
                  <a:latin typeface="Trebuchet MS"/>
                  <a:cs typeface="Trebuchet MS"/>
                </a:endParaRPr>
              </a:p>
              <a:p>
                <a:pPr marL="1263015" lvl="1" indent="-337185">
                  <a:spcBef>
                    <a:spcPts val="869"/>
                  </a:spcBef>
                  <a:buFont typeface="Arial"/>
                  <a:buChar char="○"/>
                  <a:tabLst>
                    <a:tab pos="805180" algn="l"/>
                    <a:tab pos="806450" algn="l"/>
                  </a:tabLst>
                </a:pPr>
                <a:r>
                  <a:rPr lang="en-US" altLang="zh-CN" sz="1400" spc="-70" dirty="0">
                    <a:latin typeface="Trebuchet MS"/>
                    <a:cs typeface="Trebuchet MS"/>
                  </a:rPr>
                  <a:t>No</a:t>
                </a:r>
                <a:r>
                  <a:rPr lang="zh-CN" altLang="en-US" sz="1400" spc="-70" dirty="0">
                    <a:latin typeface="Trebuchet MS"/>
                    <a:cs typeface="Trebuchet MS"/>
                  </a:rPr>
                  <a:t> </a:t>
                </a:r>
                <a:r>
                  <a:rPr lang="en-US" altLang="zh-CN" sz="1400" spc="-70" dirty="0">
                    <a:latin typeface="Trebuchet MS"/>
                    <a:cs typeface="Trebuchet MS"/>
                  </a:rPr>
                  <a:t>changes</a:t>
                </a:r>
                <a:r>
                  <a:rPr lang="zh-CN" altLang="en-US" sz="1400" spc="-70" dirty="0">
                    <a:latin typeface="Trebuchet MS"/>
                    <a:cs typeface="Trebuchet MS"/>
                  </a:rPr>
                  <a:t> </a:t>
                </a:r>
                <a:r>
                  <a:rPr lang="en-US" altLang="zh-CN" sz="1400" spc="-70" dirty="0">
                    <a:latin typeface="Trebuchet MS"/>
                    <a:cs typeface="Trebuchet MS"/>
                  </a:rPr>
                  <a:t>to</a:t>
                </a:r>
                <a:r>
                  <a:rPr lang="zh-CN" altLang="en-US" sz="1400" spc="-70" dirty="0">
                    <a:latin typeface="Trebuchet MS"/>
                    <a:cs typeface="Trebuchet MS"/>
                  </a:rPr>
                  <a:t> </a:t>
                </a:r>
                <a14:m>
                  <m:oMath xmlns:m="http://schemas.openxmlformats.org/officeDocument/2006/math">
                    <m:r>
                      <a:rPr lang="en-US" altLang="zh-CN" sz="1400" b="0" i="1" spc="-70" smtClean="0">
                        <a:latin typeface="Cambria Math" panose="02040503050406030204" pitchFamily="18" charset="0"/>
                        <a:cs typeface="Trebuchet MS"/>
                      </a:rPr>
                      <m:t>𝜔</m:t>
                    </m:r>
                  </m:oMath>
                </a14:m>
                <a:endParaRPr lang="en" altLang="zh-CN" sz="1400" spc="-70" dirty="0">
                  <a:latin typeface="Trebuchet MS"/>
                  <a:cs typeface="Trebuchet MS"/>
                </a:endParaRPr>
              </a:p>
              <a:p>
                <a:pPr marL="805815" indent="-337185">
                  <a:spcBef>
                    <a:spcPts val="869"/>
                  </a:spcBef>
                  <a:buFont typeface="Arial"/>
                  <a:buChar char="○"/>
                  <a:tabLst>
                    <a:tab pos="805180" algn="l"/>
                    <a:tab pos="806450" algn="l"/>
                  </a:tabLst>
                </a:pPr>
                <a:r>
                  <a:rPr lang="en-US" altLang="zh-CN" sz="1400" spc="-70" dirty="0">
                    <a:latin typeface="Trebuchet MS"/>
                    <a:cs typeface="Trebuchet MS"/>
                  </a:rPr>
                  <a:t>Case</a:t>
                </a:r>
                <a:r>
                  <a:rPr lang="zh-CN" altLang="en-US" sz="1400" spc="-70" dirty="0">
                    <a:latin typeface="Trebuchet MS"/>
                    <a:cs typeface="Trebuchet MS"/>
                  </a:rPr>
                  <a:t> </a:t>
                </a:r>
                <a:r>
                  <a:rPr lang="en-US" altLang="zh-CN" sz="1400" spc="-70" dirty="0">
                    <a:latin typeface="Trebuchet MS"/>
                    <a:cs typeface="Trebuchet MS"/>
                  </a:rPr>
                  <a:t>2:</a:t>
                </a:r>
                <a:r>
                  <a:rPr lang="zh-CN" altLang="en-US" sz="1400" spc="-70" dirty="0">
                    <a:latin typeface="Trebuchet MS"/>
                    <a:cs typeface="Trebuchet MS"/>
                  </a:rPr>
                  <a:t> </a:t>
                </a:r>
                <a:r>
                  <a:rPr lang="en" altLang="zh-CN" sz="1400" spc="-70" dirty="0">
                    <a:latin typeface="Trebuchet MS"/>
                    <a:cs typeface="Trebuchet MS"/>
                  </a:rPr>
                  <a:t>Conflict </a:t>
                </a:r>
                <a:r>
                  <a:rPr lang="en-US" altLang="zh-CN" sz="1400" spc="-70" dirty="0">
                    <a:latin typeface="Trebuchet MS"/>
                    <a:cs typeface="Trebuchet MS"/>
                  </a:rPr>
                  <a:t>Not</a:t>
                </a:r>
                <a:r>
                  <a:rPr lang="en" altLang="zh-CN" sz="1400" spc="-70" dirty="0">
                    <a:latin typeface="Trebuchet MS"/>
                    <a:cs typeface="Trebuchet MS"/>
                  </a:rPr>
                  <a:t> Resolved</a:t>
                </a:r>
              </a:p>
              <a:p>
                <a:pPr marL="1263015" lvl="1" indent="-337185">
                  <a:spcBef>
                    <a:spcPts val="869"/>
                  </a:spcBef>
                  <a:buFont typeface="Arial"/>
                  <a:buChar char="○"/>
                  <a:tabLst>
                    <a:tab pos="805180" algn="l"/>
                    <a:tab pos="806450" algn="l"/>
                  </a:tabLst>
                </a:pPr>
                <a:r>
                  <a:rPr lang="en-US" altLang="zh-CN" sz="1400" spc="-70" dirty="0">
                    <a:latin typeface="Trebuchet MS"/>
                    <a:cs typeface="Trebuchet MS"/>
                  </a:rPr>
                  <a:t>Replace</a:t>
                </a:r>
                <a:r>
                  <a:rPr lang="zh-CN" altLang="en-US" sz="1400" spc="-70" dirty="0">
                    <a:latin typeface="Trebuchet MS"/>
                    <a:cs typeface="Trebuchet MS"/>
                  </a:rPr>
                  <a:t> </a:t>
                </a:r>
                <a14:m>
                  <m:oMath xmlns:m="http://schemas.openxmlformats.org/officeDocument/2006/math">
                    <m:r>
                      <a:rPr lang="en-US" altLang="zh-CN" sz="1400" b="0" i="1" spc="-70" smtClean="0">
                        <a:latin typeface="Cambria Math" panose="02040503050406030204" pitchFamily="18" charset="0"/>
                        <a:cs typeface="Trebuchet MS"/>
                      </a:rPr>
                      <m:t>𝜔</m:t>
                    </m:r>
                  </m:oMath>
                </a14:m>
                <a:r>
                  <a:rPr lang="zh-CN" altLang="en-US" sz="1400" spc="-70" dirty="0">
                    <a:latin typeface="Trebuchet MS"/>
                    <a:cs typeface="Trebuchet MS"/>
                  </a:rPr>
                  <a:t> </a:t>
                </a:r>
                <a:r>
                  <a:rPr lang="en-US" altLang="zh-CN" sz="1400" spc="-70" dirty="0">
                    <a:latin typeface="Trebuchet MS"/>
                    <a:cs typeface="Trebuchet MS"/>
                  </a:rPr>
                  <a:t>with</a:t>
                </a:r>
                <a:r>
                  <a:rPr lang="zh-CN" altLang="en-US" sz="1400" spc="-70" dirty="0">
                    <a:latin typeface="Trebuchet MS"/>
                    <a:cs typeface="Trebuchet MS"/>
                  </a:rPr>
                  <a:t> </a:t>
                </a:r>
                <a:r>
                  <a:rPr lang="en-US" altLang="zh-CN" sz="1400" spc="-70" dirty="0">
                    <a:latin typeface="Trebuchet MS"/>
                    <a:cs typeface="Trebuchet MS"/>
                  </a:rPr>
                  <a:t>its</a:t>
                </a:r>
                <a:r>
                  <a:rPr lang="zh-CN" altLang="en-US" sz="1400" spc="-70" dirty="0">
                    <a:latin typeface="Trebuchet MS"/>
                    <a:cs typeface="Trebuchet MS"/>
                  </a:rPr>
                  <a:t> </a:t>
                </a:r>
                <a:r>
                  <a:rPr lang="en-US" altLang="zh-CN" sz="1400" spc="-70" dirty="0">
                    <a:latin typeface="Trebuchet MS"/>
                    <a:cs typeface="Trebuchet MS"/>
                  </a:rPr>
                  <a:t>super-sets</a:t>
                </a:r>
                <a:endParaRPr lang="en" altLang="zh-CN" sz="1400" spc="-70" dirty="0">
                  <a:latin typeface="Trebuchet MS"/>
                  <a:cs typeface="Trebuchet MS"/>
                </a:endParaRPr>
              </a:p>
              <a:p>
                <a:pPr marL="805815" indent="-337185">
                  <a:lnSpc>
                    <a:spcPct val="100000"/>
                  </a:lnSpc>
                  <a:spcBef>
                    <a:spcPts val="869"/>
                  </a:spcBef>
                  <a:buFont typeface="Arial"/>
                  <a:buChar char="○"/>
                  <a:tabLst>
                    <a:tab pos="805180" algn="l"/>
                    <a:tab pos="806450" algn="l"/>
                  </a:tabLst>
                </a:pPr>
                <a:endParaRPr lang="en" altLang="zh-CN" sz="1400" spc="-70" dirty="0">
                  <a:latin typeface="Trebuchet MS"/>
                  <a:cs typeface="Trebuchet MS"/>
                </a:endParaRPr>
              </a:p>
            </p:txBody>
          </p:sp>
        </mc:Choice>
        <mc:Fallback xmlns="">
          <p:sp>
            <p:nvSpPr>
              <p:cNvPr id="4" name="object 2">
                <a:extLst>
                  <a:ext uri="{FF2B5EF4-FFF2-40B4-BE49-F238E27FC236}">
                    <a16:creationId xmlns:a16="http://schemas.microsoft.com/office/drawing/2014/main" id="{CD5969B2-67B4-6DA6-4049-024527DF350A}"/>
                  </a:ext>
                </a:extLst>
              </p:cNvPr>
              <p:cNvSpPr txBox="1">
                <a:spLocks noRot="1" noChangeAspect="1" noMove="1" noResize="1" noEditPoints="1" noAdjustHandles="1" noChangeArrowheads="1" noChangeShapeType="1" noTextEdit="1"/>
              </p:cNvSpPr>
              <p:nvPr/>
            </p:nvSpPr>
            <p:spPr>
              <a:xfrm>
                <a:off x="356775" y="1200150"/>
                <a:ext cx="4356992" cy="2421816"/>
              </a:xfrm>
              <a:prstGeom prst="rect">
                <a:avLst/>
              </a:prstGeom>
              <a:blipFill>
                <a:blip r:embed="rId4"/>
                <a:stretch>
                  <a:fillRect l="-2326"/>
                </a:stretch>
              </a:blipFill>
            </p:spPr>
            <p:txBody>
              <a:bodyPr/>
              <a:lstStyle/>
              <a:p>
                <a:r>
                  <a:rPr lang="zh-CN" altLang="en-US">
                    <a:noFill/>
                  </a:rPr>
                  <a:t> </a:t>
                </a:r>
              </a:p>
            </p:txBody>
          </p:sp>
        </mc:Fallback>
      </mc:AlternateContent>
      <p:sp>
        <p:nvSpPr>
          <p:cNvPr id="5" name="object 2">
            <a:extLst>
              <a:ext uri="{FF2B5EF4-FFF2-40B4-BE49-F238E27FC236}">
                <a16:creationId xmlns:a16="http://schemas.microsoft.com/office/drawing/2014/main" id="{29E28A83-FF0F-2BBE-694D-0FEDE7FA91A7}"/>
              </a:ext>
            </a:extLst>
          </p:cNvPr>
          <p:cNvSpPr txBox="1"/>
          <p:nvPr/>
        </p:nvSpPr>
        <p:spPr>
          <a:xfrm>
            <a:off x="356775" y="3333750"/>
            <a:ext cx="4356992" cy="767517"/>
          </a:xfrm>
          <a:prstGeom prst="rect">
            <a:avLst/>
          </a:prstGeom>
        </p:spPr>
        <p:txBody>
          <a:bodyPr vert="horz" wrap="square" lIns="0" tIns="120014" rIns="0" bIns="0" rtlCol="0">
            <a:spAutoFit/>
          </a:bodyPr>
          <a:lstStyle/>
          <a:p>
            <a:pPr marL="348615" indent="-336550">
              <a:spcBef>
                <a:spcPts val="944"/>
              </a:spcBef>
              <a:buFont typeface="Tahoma"/>
              <a:buChar char="●"/>
              <a:tabLst>
                <a:tab pos="347980" algn="l"/>
                <a:tab pos="349250" algn="l"/>
              </a:tabLst>
            </a:pPr>
            <a:r>
              <a:rPr lang="en-US" altLang="zh-CN" sz="1400" b="1" spc="15" dirty="0">
                <a:latin typeface="Trebuchet MS"/>
                <a:cs typeface="Trebuchet MS"/>
              </a:rPr>
              <a:t>At</a:t>
            </a:r>
            <a:r>
              <a:rPr lang="zh-CN" altLang="en-US" sz="1400" b="1" spc="15" dirty="0">
                <a:latin typeface="Trebuchet MS"/>
                <a:cs typeface="Trebuchet MS"/>
              </a:rPr>
              <a:t> </a:t>
            </a:r>
            <a:r>
              <a:rPr lang="en-US" altLang="zh-CN" sz="1400" b="1" spc="15" dirty="0">
                <a:latin typeface="Trebuchet MS"/>
                <a:cs typeface="Trebuchet MS"/>
              </a:rPr>
              <a:t>the</a:t>
            </a:r>
            <a:r>
              <a:rPr lang="zh-CN" altLang="en-US" sz="1400" b="1" spc="15" dirty="0">
                <a:latin typeface="Trebuchet MS"/>
                <a:cs typeface="Trebuchet MS"/>
              </a:rPr>
              <a:t> </a:t>
            </a:r>
            <a:r>
              <a:rPr lang="en-US" altLang="zh-CN" sz="1400" b="1" spc="15" dirty="0">
                <a:latin typeface="Trebuchet MS"/>
                <a:cs typeface="Trebuchet MS"/>
              </a:rPr>
              <a:t>end each iteration, remove</a:t>
            </a:r>
            <a:r>
              <a:rPr lang="zh-CN" altLang="en-US" sz="1400" b="1" spc="15" dirty="0">
                <a:latin typeface="Trebuchet MS"/>
                <a:cs typeface="Trebuchet MS"/>
              </a:rPr>
              <a:t> </a:t>
            </a:r>
            <a:r>
              <a:rPr lang="en-US" altLang="zh-CN" sz="1400" b="1" spc="15" dirty="0">
                <a:latin typeface="Trebuchet MS"/>
                <a:cs typeface="Trebuchet MS"/>
              </a:rPr>
              <a:t>any</a:t>
            </a:r>
            <a:r>
              <a:rPr lang="zh-CN" altLang="en-US" sz="1400" b="1" spc="15" dirty="0">
                <a:latin typeface="Trebuchet MS"/>
                <a:cs typeface="Trebuchet MS"/>
              </a:rPr>
              <a:t> </a:t>
            </a:r>
            <a:r>
              <a:rPr lang="en-US" altLang="zh-CN" sz="1400" b="1" spc="15" dirty="0">
                <a:latin typeface="Trebuchet MS"/>
                <a:cs typeface="Trebuchet MS"/>
              </a:rPr>
              <a:t>supersets</a:t>
            </a:r>
            <a:r>
              <a:rPr lang="zh-CN" altLang="en-US" sz="1400" b="1" spc="15" dirty="0">
                <a:latin typeface="Trebuchet MS"/>
                <a:cs typeface="Trebuchet MS"/>
              </a:rPr>
              <a:t> </a:t>
            </a:r>
            <a:r>
              <a:rPr lang="en-US" altLang="zh-CN" sz="1400" b="1" spc="15" dirty="0">
                <a:latin typeface="Trebuchet MS"/>
                <a:cs typeface="Trebuchet MS"/>
              </a:rPr>
              <a:t>that</a:t>
            </a:r>
            <a:r>
              <a:rPr lang="zh-CN" altLang="en-US" sz="1400" b="1" spc="15" dirty="0">
                <a:latin typeface="Trebuchet MS"/>
                <a:cs typeface="Trebuchet MS"/>
              </a:rPr>
              <a:t> </a:t>
            </a:r>
            <a:r>
              <a:rPr lang="en-US" altLang="zh-CN" sz="1400" b="1" spc="15" dirty="0">
                <a:latin typeface="Trebuchet MS"/>
                <a:cs typeface="Trebuchet MS"/>
              </a:rPr>
              <a:t>are</a:t>
            </a:r>
            <a:r>
              <a:rPr lang="zh-CN" altLang="en-US" sz="1400" b="1" spc="15" dirty="0">
                <a:latin typeface="Trebuchet MS"/>
                <a:cs typeface="Trebuchet MS"/>
              </a:rPr>
              <a:t> </a:t>
            </a:r>
            <a:r>
              <a:rPr lang="en-US" altLang="zh-CN" sz="1400" b="1" spc="15" dirty="0">
                <a:latin typeface="Trebuchet MS"/>
                <a:cs typeface="Trebuchet MS"/>
              </a:rPr>
              <a:t>redundant</a:t>
            </a:r>
            <a:r>
              <a:rPr lang="zh-CN" altLang="en-US" sz="1400" b="1" spc="15" dirty="0">
                <a:latin typeface="Trebuchet MS"/>
                <a:cs typeface="Trebuchet MS"/>
              </a:rPr>
              <a:t> </a:t>
            </a:r>
            <a:r>
              <a:rPr lang="en-US" altLang="zh-CN" sz="1400" b="1" spc="15" dirty="0">
                <a:latin typeface="Trebuchet MS"/>
                <a:cs typeface="Trebuchet MS"/>
              </a:rPr>
              <a:t>to</a:t>
            </a:r>
            <a:r>
              <a:rPr lang="zh-CN" altLang="en-US" sz="1400" b="1" spc="15" dirty="0">
                <a:latin typeface="Trebuchet MS"/>
                <a:cs typeface="Trebuchet MS"/>
              </a:rPr>
              <a:t> </a:t>
            </a:r>
            <a:r>
              <a:rPr lang="en-US" altLang="zh-CN" sz="1400" b="1" spc="15" dirty="0">
                <a:latin typeface="Trebuchet MS"/>
                <a:cs typeface="Trebuchet MS"/>
              </a:rPr>
              <a:t>get</a:t>
            </a:r>
            <a:r>
              <a:rPr lang="zh-CN" altLang="en-US" sz="1400" b="1" spc="15" dirty="0">
                <a:latin typeface="Trebuchet MS"/>
                <a:cs typeface="Trebuchet MS"/>
              </a:rPr>
              <a:t> </a:t>
            </a:r>
            <a:r>
              <a:rPr lang="en-US" altLang="zh-CN" sz="1400" b="1" i="1" spc="15" dirty="0">
                <a:latin typeface="Trebuchet MS"/>
                <a:cs typeface="Trebuchet MS"/>
              </a:rPr>
              <a:t>m</a:t>
            </a:r>
            <a:r>
              <a:rPr lang="en" altLang="zh-CN" sz="1400" b="1" i="1" spc="15" dirty="0" err="1">
                <a:latin typeface="Trebuchet MS"/>
                <a:cs typeface="Trebuchet MS"/>
              </a:rPr>
              <a:t>inimal</a:t>
            </a:r>
            <a:r>
              <a:rPr lang="zh-CN" altLang="en-US" sz="1400" b="1" i="1" spc="15" dirty="0">
                <a:latin typeface="Trebuchet MS"/>
                <a:cs typeface="Trebuchet MS"/>
              </a:rPr>
              <a:t> </a:t>
            </a:r>
            <a:r>
              <a:rPr lang="en-US" altLang="zh-CN" sz="1400" b="1" i="1" spc="15" dirty="0">
                <a:latin typeface="Trebuchet MS"/>
                <a:cs typeface="Trebuchet MS"/>
              </a:rPr>
              <a:t>d</a:t>
            </a:r>
            <a:r>
              <a:rPr lang="en" altLang="zh-CN" sz="1400" b="1" i="1" spc="15" dirty="0" err="1">
                <a:latin typeface="Trebuchet MS"/>
                <a:cs typeface="Trebuchet MS"/>
              </a:rPr>
              <a:t>iagnosis</a:t>
            </a:r>
            <a:endParaRPr lang="en" altLang="zh-CN" sz="1400" i="1" spc="-70" dirty="0">
              <a:latin typeface="Trebuchet MS"/>
              <a:cs typeface="Trebuchet MS"/>
            </a:endParaRPr>
          </a:p>
        </p:txBody>
      </p:sp>
    </p:spTree>
    <p:extLst>
      <p:ext uri="{BB962C8B-B14F-4D97-AF65-F5344CB8AC3E}">
        <p14:creationId xmlns:p14="http://schemas.microsoft.com/office/powerpoint/2010/main" val="28663101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bject 30"/>
          <p:cNvSpPr txBox="1">
            <a:spLocks noGrp="1"/>
          </p:cNvSpPr>
          <p:nvPr>
            <p:ph type="title"/>
          </p:nvPr>
        </p:nvSpPr>
        <p:spPr>
          <a:xfrm>
            <a:off x="356775" y="313557"/>
            <a:ext cx="3681825" cy="382156"/>
          </a:xfrm>
          <a:prstGeom prst="rect">
            <a:avLst/>
          </a:prstGeom>
        </p:spPr>
        <p:txBody>
          <a:bodyPr vert="horz" wrap="square" lIns="0" tIns="12700" rIns="0" bIns="0" rtlCol="0">
            <a:spAutoFit/>
          </a:bodyPr>
          <a:lstStyle/>
          <a:p>
            <a:pPr marL="12700">
              <a:lnSpc>
                <a:spcPct val="100000"/>
              </a:lnSpc>
              <a:spcBef>
                <a:spcPts val="100"/>
              </a:spcBef>
            </a:pPr>
            <a:r>
              <a:rPr lang="en" sz="2400" b="1" spc="-55" dirty="0">
                <a:latin typeface="Trebuchet MS"/>
                <a:cs typeface="Trebuchet MS"/>
              </a:rPr>
              <a:t>Sequential Diagnosis</a:t>
            </a:r>
            <a:endParaRPr sz="2400" dirty="0">
              <a:latin typeface="Trebuchet MS"/>
              <a:cs typeface="Trebuchet MS"/>
            </a:endParaRPr>
          </a:p>
        </p:txBody>
      </p:sp>
      <p:sp>
        <p:nvSpPr>
          <p:cNvPr id="32" name="object 5">
            <a:extLst>
              <a:ext uri="{FF2B5EF4-FFF2-40B4-BE49-F238E27FC236}">
                <a16:creationId xmlns:a16="http://schemas.microsoft.com/office/drawing/2014/main" id="{9E8B9B61-90BD-44C0-75B0-EDB753A24CF8}"/>
              </a:ext>
            </a:extLst>
          </p:cNvPr>
          <p:cNvSpPr txBox="1">
            <a:spLocks noGrp="1"/>
          </p:cNvSpPr>
          <p:nvPr>
            <p:ph type="ftr" sz="quarter" idx="5"/>
          </p:nvPr>
        </p:nvSpPr>
        <p:spPr>
          <a:xfrm>
            <a:off x="6096000" y="4857750"/>
            <a:ext cx="3559098" cy="164789"/>
          </a:xfrm>
          <a:prstGeom prst="rect">
            <a:avLst/>
          </a:prstGeom>
        </p:spPr>
        <p:txBody>
          <a:bodyPr vert="horz" wrap="square" lIns="0" tIns="10795" rIns="0" bIns="0" rtlCol="0">
            <a:spAutoFit/>
          </a:bodyPr>
          <a:lstStyle/>
          <a:p>
            <a:pPr marL="12700">
              <a:lnSpc>
                <a:spcPct val="100000"/>
              </a:lnSpc>
              <a:spcBef>
                <a:spcPts val="85"/>
              </a:spcBef>
            </a:pPr>
            <a:r>
              <a:rPr spc="-15" dirty="0"/>
              <a:t>Presentation</a:t>
            </a:r>
            <a:r>
              <a:rPr spc="-40" dirty="0"/>
              <a:t> for </a:t>
            </a:r>
            <a:r>
              <a:rPr spc="45" dirty="0"/>
              <a:t>EMNLP</a:t>
            </a:r>
            <a:r>
              <a:rPr spc="-40" dirty="0"/>
              <a:t> </a:t>
            </a:r>
            <a:r>
              <a:rPr spc="5" dirty="0"/>
              <a:t>202</a:t>
            </a:r>
            <a:r>
              <a:rPr lang="en-US" altLang="zh-CN" spc="5" dirty="0"/>
              <a:t>4</a:t>
            </a:r>
            <a:r>
              <a:rPr spc="-35" dirty="0"/>
              <a:t> </a:t>
            </a:r>
            <a:r>
              <a:rPr spc="-315" dirty="0"/>
              <a:t>|</a:t>
            </a:r>
            <a:r>
              <a:rPr spc="-40" dirty="0"/>
              <a:t> </a:t>
            </a:r>
            <a:r>
              <a:rPr lang="en-US" altLang="zh-CN" spc="-75" dirty="0"/>
              <a:t>12</a:t>
            </a:r>
            <a:r>
              <a:rPr sz="975" spc="-112" baseline="29914" dirty="0"/>
              <a:t>th</a:t>
            </a:r>
            <a:r>
              <a:rPr sz="1000" spc="-75" dirty="0"/>
              <a:t>-1</a:t>
            </a:r>
            <a:r>
              <a:rPr lang="en-US" altLang="zh-CN" sz="1000" spc="-75" dirty="0"/>
              <a:t>6</a:t>
            </a:r>
            <a:r>
              <a:rPr sz="975" spc="-112" baseline="29914" dirty="0"/>
              <a:t>th</a:t>
            </a:r>
            <a:r>
              <a:rPr sz="975" spc="97" baseline="29914" dirty="0"/>
              <a:t> </a:t>
            </a:r>
            <a:r>
              <a:rPr lang="en-US" altLang="zh-CN" sz="1000" spc="35" dirty="0"/>
              <a:t>Miami,</a:t>
            </a:r>
            <a:r>
              <a:rPr lang="zh-CN" altLang="en-US" sz="1000" spc="35" dirty="0"/>
              <a:t> </a:t>
            </a:r>
            <a:r>
              <a:rPr lang="en-US" altLang="zh-CN" sz="1000" spc="35" dirty="0"/>
              <a:t>Florida</a:t>
            </a:r>
            <a:endParaRPr sz="1000" dirty="0"/>
          </a:p>
        </p:txBody>
      </p:sp>
      <mc:AlternateContent xmlns:mc="http://schemas.openxmlformats.org/markup-compatibility/2006" xmlns:a14="http://schemas.microsoft.com/office/drawing/2010/main">
        <mc:Choice Requires="a14">
          <p:sp>
            <p:nvSpPr>
              <p:cNvPr id="4" name="object 2">
                <a:extLst>
                  <a:ext uri="{FF2B5EF4-FFF2-40B4-BE49-F238E27FC236}">
                    <a16:creationId xmlns:a16="http://schemas.microsoft.com/office/drawing/2014/main" id="{CD5969B2-67B4-6DA6-4049-024527DF350A}"/>
                  </a:ext>
                </a:extLst>
              </p:cNvPr>
              <p:cNvSpPr txBox="1"/>
              <p:nvPr/>
            </p:nvSpPr>
            <p:spPr>
              <a:xfrm>
                <a:off x="356774" y="1200150"/>
                <a:ext cx="6044025" cy="695189"/>
              </a:xfrm>
              <a:prstGeom prst="rect">
                <a:avLst/>
              </a:prstGeom>
            </p:spPr>
            <p:txBody>
              <a:bodyPr vert="horz" wrap="square" lIns="0" tIns="120014" rIns="0" bIns="0" rtlCol="0">
                <a:spAutoFit/>
              </a:bodyPr>
              <a:lstStyle/>
              <a:p>
                <a:pPr marL="348615" indent="-336550">
                  <a:spcBef>
                    <a:spcPts val="944"/>
                  </a:spcBef>
                  <a:buFont typeface="Tahoma"/>
                  <a:buChar char="●"/>
                  <a:tabLst>
                    <a:tab pos="347980" algn="l"/>
                    <a:tab pos="349250" algn="l"/>
                  </a:tabLst>
                </a:pPr>
                <a:r>
                  <a:rPr lang="en-US" altLang="zh-CN" sz="1400" b="1" spc="15" dirty="0">
                    <a:latin typeface="Trebuchet MS"/>
                    <a:cs typeface="Trebuchet MS"/>
                  </a:rPr>
                  <a:t>Time</a:t>
                </a:r>
                <a:r>
                  <a:rPr lang="zh-CN" altLang="en-US" sz="1400" b="1" spc="15" dirty="0">
                    <a:latin typeface="Trebuchet MS"/>
                    <a:cs typeface="Trebuchet MS"/>
                  </a:rPr>
                  <a:t> </a:t>
                </a:r>
                <a:r>
                  <a:rPr lang="en-US" altLang="zh-CN" sz="1400" b="1" spc="15" dirty="0">
                    <a:latin typeface="Trebuchet MS"/>
                    <a:cs typeface="Trebuchet MS"/>
                  </a:rPr>
                  <a:t>complexity</a:t>
                </a:r>
                <a:r>
                  <a:rPr lang="zh-CN" altLang="en-US" sz="1400" b="1" spc="15" dirty="0">
                    <a:latin typeface="Trebuchet MS"/>
                    <a:cs typeface="Trebuchet MS"/>
                  </a:rPr>
                  <a:t> </a:t>
                </a:r>
                <a:r>
                  <a:rPr lang="en-US" altLang="zh-CN" sz="1400" b="1" spc="15" dirty="0">
                    <a:latin typeface="Trebuchet MS"/>
                    <a:cs typeface="Trebuchet MS"/>
                  </a:rPr>
                  <a:t>of</a:t>
                </a:r>
                <a:r>
                  <a:rPr lang="zh-CN" altLang="en-US" sz="1400" b="1" spc="15" dirty="0">
                    <a:latin typeface="Trebuchet MS"/>
                    <a:cs typeface="Trebuchet MS"/>
                  </a:rPr>
                  <a:t> </a:t>
                </a:r>
                <a14:m>
                  <m:oMath xmlns:m="http://schemas.openxmlformats.org/officeDocument/2006/math">
                    <m:r>
                      <a:rPr lang="en-US" altLang="zh-CN" sz="1400" b="1" i="1" spc="15" smtClean="0">
                        <a:latin typeface="Cambria Math" panose="02040503050406030204" pitchFamily="18" charset="0"/>
                        <a:cs typeface="Trebuchet MS"/>
                      </a:rPr>
                      <m:t>𝑶</m:t>
                    </m:r>
                    <m:d>
                      <m:dPr>
                        <m:ctrlPr>
                          <a:rPr lang="en-US" altLang="zh-CN" sz="1400" b="1" i="1" spc="15" smtClean="0">
                            <a:latin typeface="Cambria Math" panose="02040503050406030204" pitchFamily="18" charset="0"/>
                            <a:cs typeface="Trebuchet MS"/>
                          </a:rPr>
                        </m:ctrlPr>
                      </m:dPr>
                      <m:e>
                        <m:sSup>
                          <m:sSupPr>
                            <m:ctrlPr>
                              <a:rPr lang="en-US" altLang="zh-CN" sz="1400" b="1" i="1" spc="15" smtClean="0">
                                <a:latin typeface="Cambria Math" panose="02040503050406030204" pitchFamily="18" charset="0"/>
                                <a:cs typeface="Trebuchet MS"/>
                              </a:rPr>
                            </m:ctrlPr>
                          </m:sSupPr>
                          <m:e>
                            <m:r>
                              <a:rPr lang="en-US" altLang="zh-CN" sz="1400" b="1" i="0" spc="15" smtClean="0">
                                <a:latin typeface="Cambria Math" panose="02040503050406030204" pitchFamily="18" charset="0"/>
                                <a:cs typeface="Trebuchet MS"/>
                              </a:rPr>
                              <m:t>𝛀</m:t>
                            </m:r>
                          </m:e>
                          <m:sup>
                            <m:r>
                              <a:rPr lang="en-US" altLang="zh-CN" sz="1400" b="1" i="1" spc="15" smtClean="0">
                                <a:latin typeface="Cambria Math" panose="02040503050406030204" pitchFamily="18" charset="0"/>
                                <a:cs typeface="Trebuchet MS"/>
                              </a:rPr>
                              <m:t>𝟐</m:t>
                            </m:r>
                          </m:sup>
                        </m:sSup>
                      </m:e>
                    </m:d>
                  </m:oMath>
                </a14:m>
                <a:endParaRPr lang="en-US" altLang="zh-CN" sz="1400" b="1" spc="15" dirty="0">
                  <a:latin typeface="Trebuchet MS"/>
                  <a:cs typeface="Trebuchet MS"/>
                </a:endParaRPr>
              </a:p>
              <a:p>
                <a:pPr marL="348615" indent="-336550">
                  <a:spcBef>
                    <a:spcPts val="944"/>
                  </a:spcBef>
                  <a:buFont typeface="Tahoma"/>
                  <a:buChar char="●"/>
                  <a:tabLst>
                    <a:tab pos="347980" algn="l"/>
                    <a:tab pos="349250" algn="l"/>
                  </a:tabLst>
                </a:pPr>
                <a:r>
                  <a:rPr lang="en-US" altLang="zh-CN" sz="1400" b="1" spc="15" dirty="0">
                    <a:latin typeface="Trebuchet MS"/>
                  </a:rPr>
                  <a:t>M</a:t>
                </a:r>
                <a:r>
                  <a:rPr lang="en" altLang="zh-CN" sz="1400" b="1" spc="15" dirty="0" err="1">
                    <a:latin typeface="Trebuchet MS"/>
                  </a:rPr>
                  <a:t>ultiple</a:t>
                </a:r>
                <a:r>
                  <a:rPr lang="en" altLang="zh-CN" sz="1400" b="1" spc="15" dirty="0">
                    <a:latin typeface="Trebuchet MS"/>
                  </a:rPr>
                  <a:t> minimal candidate</a:t>
                </a:r>
                <a:r>
                  <a:rPr lang="zh-CN" altLang="en-US" sz="1400" b="1" spc="15" dirty="0">
                    <a:latin typeface="Trebuchet MS"/>
                  </a:rPr>
                  <a:t> </a:t>
                </a:r>
                <a:r>
                  <a:rPr lang="en" altLang="zh-CN" sz="1400" b="1" spc="15" dirty="0">
                    <a:latin typeface="Trebuchet MS"/>
                  </a:rPr>
                  <a:t>sets that meet the definition</a:t>
                </a:r>
              </a:p>
            </p:txBody>
          </p:sp>
        </mc:Choice>
        <mc:Fallback xmlns="">
          <p:sp>
            <p:nvSpPr>
              <p:cNvPr id="4" name="object 2">
                <a:extLst>
                  <a:ext uri="{FF2B5EF4-FFF2-40B4-BE49-F238E27FC236}">
                    <a16:creationId xmlns:a16="http://schemas.microsoft.com/office/drawing/2014/main" id="{CD5969B2-67B4-6DA6-4049-024527DF350A}"/>
                  </a:ext>
                </a:extLst>
              </p:cNvPr>
              <p:cNvSpPr txBox="1">
                <a:spLocks noRot="1" noChangeAspect="1" noMove="1" noResize="1" noEditPoints="1" noAdjustHandles="1" noChangeArrowheads="1" noChangeShapeType="1" noTextEdit="1"/>
              </p:cNvSpPr>
              <p:nvPr/>
            </p:nvSpPr>
            <p:spPr>
              <a:xfrm>
                <a:off x="356774" y="1200150"/>
                <a:ext cx="6044025" cy="695189"/>
              </a:xfrm>
              <a:prstGeom prst="rect">
                <a:avLst/>
              </a:prstGeom>
              <a:blipFill>
                <a:blip r:embed="rId3"/>
                <a:stretch>
                  <a:fillRect l="-1677" b="-14286"/>
                </a:stretch>
              </a:blipFill>
            </p:spPr>
            <p:txBody>
              <a:bodyPr/>
              <a:lstStyle/>
              <a:p>
                <a:r>
                  <a:rPr lang="zh-CN" altLang="en-US">
                    <a:noFill/>
                  </a:rPr>
                  <a:t> </a:t>
                </a:r>
              </a:p>
            </p:txBody>
          </p:sp>
        </mc:Fallback>
      </mc:AlternateContent>
      <p:sp>
        <p:nvSpPr>
          <p:cNvPr id="2" name="object 2">
            <a:extLst>
              <a:ext uri="{FF2B5EF4-FFF2-40B4-BE49-F238E27FC236}">
                <a16:creationId xmlns:a16="http://schemas.microsoft.com/office/drawing/2014/main" id="{CE7F3D9F-BF02-BB05-8C3D-1C8B02CA70BA}"/>
              </a:ext>
            </a:extLst>
          </p:cNvPr>
          <p:cNvSpPr txBox="1"/>
          <p:nvPr/>
        </p:nvSpPr>
        <p:spPr>
          <a:xfrm>
            <a:off x="356775" y="895350"/>
            <a:ext cx="4799064" cy="305212"/>
          </a:xfrm>
          <a:prstGeom prst="rect">
            <a:avLst/>
          </a:prstGeom>
        </p:spPr>
        <p:txBody>
          <a:bodyPr vert="horz" wrap="square" lIns="0" tIns="12700" rIns="0" bIns="0" rtlCol="0">
            <a:spAutoFit/>
          </a:bodyPr>
          <a:lstStyle/>
          <a:p>
            <a:pPr marL="12700">
              <a:lnSpc>
                <a:spcPct val="100000"/>
              </a:lnSpc>
              <a:spcBef>
                <a:spcPts val="100"/>
              </a:spcBef>
            </a:pPr>
            <a:r>
              <a:rPr lang="en-US" altLang="zh-CN" sz="1900" b="1" spc="45" dirty="0">
                <a:latin typeface="Trebuchet MS"/>
                <a:cs typeface="Trebuchet MS"/>
              </a:rPr>
              <a:t>Existing problems</a:t>
            </a:r>
            <a:endParaRPr sz="1900" dirty="0">
              <a:latin typeface="Trebuchet MS"/>
              <a:cs typeface="Trebuchet MS"/>
            </a:endParaRPr>
          </a:p>
        </p:txBody>
      </p:sp>
      <p:sp>
        <p:nvSpPr>
          <p:cNvPr id="6" name="object 2">
            <a:extLst>
              <a:ext uri="{FF2B5EF4-FFF2-40B4-BE49-F238E27FC236}">
                <a16:creationId xmlns:a16="http://schemas.microsoft.com/office/drawing/2014/main" id="{5001034B-5DE6-8670-1A3F-91001A1BED8D}"/>
              </a:ext>
            </a:extLst>
          </p:cNvPr>
          <p:cNvSpPr txBox="1"/>
          <p:nvPr/>
        </p:nvSpPr>
        <p:spPr>
          <a:xfrm>
            <a:off x="356774" y="2189515"/>
            <a:ext cx="4799064" cy="915635"/>
          </a:xfrm>
          <a:prstGeom prst="rect">
            <a:avLst/>
          </a:prstGeom>
        </p:spPr>
        <p:txBody>
          <a:bodyPr vert="horz" wrap="square" lIns="0" tIns="12700" rIns="0" bIns="0" rtlCol="0">
            <a:spAutoFit/>
          </a:bodyPr>
          <a:lstStyle/>
          <a:p>
            <a:pPr marL="12700">
              <a:lnSpc>
                <a:spcPct val="100000"/>
              </a:lnSpc>
              <a:spcBef>
                <a:spcPts val="100"/>
              </a:spcBef>
            </a:pPr>
            <a:r>
              <a:rPr lang="en-US" altLang="zh-CN" sz="1900" b="1" spc="45" dirty="0">
                <a:latin typeface="Trebuchet MS"/>
                <a:cs typeface="Trebuchet MS"/>
              </a:rPr>
              <a:t>Method</a:t>
            </a:r>
          </a:p>
          <a:p>
            <a:pPr marL="12700">
              <a:lnSpc>
                <a:spcPct val="100000"/>
              </a:lnSpc>
              <a:spcBef>
                <a:spcPts val="100"/>
              </a:spcBef>
            </a:pPr>
            <a:endParaRPr lang="en-US" altLang="zh-CN" sz="1900" b="1" spc="45" dirty="0">
              <a:latin typeface="Trebuchet MS"/>
              <a:cs typeface="Trebuchet MS"/>
            </a:endParaRPr>
          </a:p>
          <a:p>
            <a:pPr marL="12700">
              <a:lnSpc>
                <a:spcPct val="100000"/>
              </a:lnSpc>
              <a:spcBef>
                <a:spcPts val="100"/>
              </a:spcBef>
            </a:pPr>
            <a:endParaRPr sz="1900" dirty="0">
              <a:latin typeface="Trebuchet MS"/>
              <a:cs typeface="Trebuchet MS"/>
            </a:endParaRPr>
          </a:p>
        </p:txBody>
      </p:sp>
      <mc:AlternateContent xmlns:mc="http://schemas.openxmlformats.org/markup-compatibility/2006" xmlns:a14="http://schemas.microsoft.com/office/drawing/2010/main">
        <mc:Choice Requires="a14">
          <p:sp>
            <p:nvSpPr>
              <p:cNvPr id="7" name="object 2">
                <a:extLst>
                  <a:ext uri="{FF2B5EF4-FFF2-40B4-BE49-F238E27FC236}">
                    <a16:creationId xmlns:a16="http://schemas.microsoft.com/office/drawing/2014/main" id="{A8B6487A-967B-77A7-B9F9-F43B94ADDDE3}"/>
                  </a:ext>
                </a:extLst>
              </p:cNvPr>
              <p:cNvSpPr txBox="1"/>
              <p:nvPr/>
            </p:nvSpPr>
            <p:spPr>
              <a:xfrm>
                <a:off x="356774" y="2423932"/>
                <a:ext cx="7187026" cy="998349"/>
              </a:xfrm>
              <a:prstGeom prst="rect">
                <a:avLst/>
              </a:prstGeom>
            </p:spPr>
            <p:txBody>
              <a:bodyPr vert="horz" wrap="square" lIns="0" tIns="120014" rIns="0" bIns="0" rtlCol="0">
                <a:spAutoFit/>
              </a:bodyPr>
              <a:lstStyle/>
              <a:p>
                <a:pPr marL="348615" indent="-336550">
                  <a:spcBef>
                    <a:spcPts val="944"/>
                  </a:spcBef>
                  <a:buFont typeface="Tahoma"/>
                  <a:buChar char="●"/>
                  <a:tabLst>
                    <a:tab pos="347980" algn="l"/>
                    <a:tab pos="349250" algn="l"/>
                  </a:tabLst>
                </a:pPr>
                <a:r>
                  <a:rPr lang="en-US" altLang="zh-CN" sz="1400" b="1" spc="15" dirty="0">
                    <a:latin typeface="Trebuchet MS"/>
                    <a:cs typeface="Trebuchet MS"/>
                  </a:rPr>
                  <a:t>Introduces a scoring function </a:t>
                </a:r>
                <a14:m>
                  <m:oMath xmlns:m="http://schemas.openxmlformats.org/officeDocument/2006/math">
                    <m:r>
                      <a:rPr lang="en-US" altLang="zh-CN" sz="1400" b="1" i="1" spc="15" smtClean="0">
                        <a:latin typeface="Cambria Math" panose="02040503050406030204" pitchFamily="18" charset="0"/>
                        <a:cs typeface="Trebuchet MS"/>
                      </a:rPr>
                      <m:t>𝑭</m:t>
                    </m:r>
                    <m:d>
                      <m:dPr>
                        <m:ctrlPr>
                          <a:rPr lang="en-US" altLang="zh-CN" sz="1400" b="1" i="1" spc="15" smtClean="0">
                            <a:latin typeface="Cambria Math" panose="02040503050406030204" pitchFamily="18" charset="0"/>
                            <a:cs typeface="Trebuchet MS"/>
                          </a:rPr>
                        </m:ctrlPr>
                      </m:dPr>
                      <m:e>
                        <m:r>
                          <a:rPr lang="en-US" altLang="zh-CN" sz="1400" b="0" i="1" spc="15" smtClean="0">
                            <a:latin typeface="Cambria Math" panose="02040503050406030204" pitchFamily="18" charset="0"/>
                            <a:cs typeface="Trebuchet MS"/>
                          </a:rPr>
                          <m:t>𝜔</m:t>
                        </m:r>
                      </m:e>
                      <m:e>
                        <m:r>
                          <a:rPr lang="en-US" altLang="zh-CN" sz="1400" i="1" spc="-70">
                            <a:latin typeface="Cambria Math" panose="02040503050406030204" pitchFamily="18" charset="0"/>
                            <a:cs typeface="Trebuchet MS"/>
                          </a:rPr>
                          <m:t>𝑆</m:t>
                        </m:r>
                      </m:e>
                    </m:d>
                  </m:oMath>
                </a14:m>
                <a:r>
                  <a:rPr lang="zh-CN" altLang="en-US" sz="1400" b="1" spc="15" dirty="0">
                    <a:latin typeface="Trebuchet MS"/>
                    <a:cs typeface="Trebuchet MS"/>
                  </a:rPr>
                  <a:t> </a:t>
                </a:r>
                <a:r>
                  <a:rPr lang="en-US" altLang="zh-CN" sz="1400" b="1" spc="15" dirty="0">
                    <a:latin typeface="Trebuchet MS"/>
                    <a:cs typeface="Trebuchet MS"/>
                  </a:rPr>
                  <a:t>to evaluate</a:t>
                </a:r>
                <a:r>
                  <a:rPr lang="zh-CN" altLang="en-US" sz="1400" b="1" spc="15" dirty="0">
                    <a:latin typeface="Trebuchet MS"/>
                    <a:cs typeface="Trebuchet MS"/>
                  </a:rPr>
                  <a:t> </a:t>
                </a:r>
                <a:r>
                  <a:rPr lang="en-US" altLang="zh-CN" sz="1400" b="1" spc="15" dirty="0">
                    <a:latin typeface="Trebuchet MS"/>
                    <a:cs typeface="Trebuchet MS"/>
                  </a:rPr>
                  <a:t>a diagnosis given the input </a:t>
                </a:r>
                <a14:m>
                  <m:oMath xmlns:m="http://schemas.openxmlformats.org/officeDocument/2006/math">
                    <m:r>
                      <a:rPr lang="en-US" altLang="zh-CN" sz="1400" i="1" spc="-70">
                        <a:latin typeface="Cambria Math" panose="02040503050406030204" pitchFamily="18" charset="0"/>
                        <a:cs typeface="Trebuchet MS"/>
                      </a:rPr>
                      <m:t>𝑆</m:t>
                    </m:r>
                  </m:oMath>
                </a14:m>
                <a:endParaRPr lang="en-US" altLang="zh-CN" sz="1400" b="1" spc="15" dirty="0">
                  <a:latin typeface="Trebuchet MS"/>
                  <a:cs typeface="Trebuchet MS"/>
                </a:endParaRPr>
              </a:p>
              <a:p>
                <a:pPr marL="348615" indent="-336550">
                  <a:spcBef>
                    <a:spcPts val="944"/>
                  </a:spcBef>
                  <a:buFont typeface="Tahoma"/>
                  <a:buChar char="●"/>
                  <a:tabLst>
                    <a:tab pos="347980" algn="l"/>
                    <a:tab pos="349250" algn="l"/>
                  </a:tabLst>
                </a:pPr>
                <a:r>
                  <a:rPr lang="en-US" altLang="zh-CN" sz="1400" b="1" spc="15" dirty="0">
                    <a:latin typeface="Trebuchet MS"/>
                  </a:rPr>
                  <a:t>Only</a:t>
                </a:r>
                <a:r>
                  <a:rPr lang="zh-CN" altLang="en-US" sz="1400" b="1" spc="15" dirty="0">
                    <a:latin typeface="Trebuchet MS"/>
                  </a:rPr>
                  <a:t> </a:t>
                </a:r>
                <a:r>
                  <a:rPr lang="en-US" altLang="zh-CN" sz="1400" b="1" spc="15" dirty="0">
                    <a:latin typeface="Trebuchet MS"/>
                  </a:rPr>
                  <a:t>the </a:t>
                </a:r>
                <a14:m>
                  <m:oMath xmlns:m="http://schemas.openxmlformats.org/officeDocument/2006/math">
                    <m:r>
                      <a:rPr lang="en-US" altLang="zh-CN" sz="1400" b="0" i="1" spc="15" smtClean="0">
                        <a:latin typeface="Cambria Math" panose="02040503050406030204" pitchFamily="18" charset="0"/>
                      </a:rPr>
                      <m:t>𝑇𝑜</m:t>
                    </m:r>
                    <m:sSub>
                      <m:sSubPr>
                        <m:ctrlPr>
                          <a:rPr lang="en-US" altLang="zh-CN" sz="1400" i="1" spc="15" smtClean="0">
                            <a:latin typeface="Cambria Math" panose="02040503050406030204" pitchFamily="18" charset="0"/>
                          </a:rPr>
                        </m:ctrlPr>
                      </m:sSubPr>
                      <m:e>
                        <m:r>
                          <a:rPr lang="en-US" altLang="zh-CN" sz="1400" b="0" i="1" spc="15" smtClean="0">
                            <a:latin typeface="Cambria Math" panose="02040503050406030204" pitchFamily="18" charset="0"/>
                          </a:rPr>
                          <m:t>𝑝</m:t>
                        </m:r>
                      </m:e>
                      <m:sub>
                        <m:r>
                          <a:rPr lang="en-US" altLang="zh-CN" sz="1400" b="0" i="1" spc="15" smtClean="0">
                            <a:latin typeface="Cambria Math" panose="02040503050406030204" pitchFamily="18" charset="0"/>
                          </a:rPr>
                          <m:t>𝐾</m:t>
                        </m:r>
                      </m:sub>
                    </m:sSub>
                  </m:oMath>
                </a14:m>
                <a:r>
                  <a:rPr lang="zh-CN" altLang="en-US" sz="1400" b="1" spc="15" dirty="0">
                    <a:latin typeface="Trebuchet MS"/>
                  </a:rPr>
                  <a:t> </a:t>
                </a:r>
                <a:r>
                  <a:rPr lang="en-US" altLang="zh-CN" sz="1400" b="1" spc="15" dirty="0">
                    <a:latin typeface="Trebuchet MS"/>
                  </a:rPr>
                  <a:t>diagnoses with the highest scores are</a:t>
                </a:r>
                <a:r>
                  <a:rPr lang="zh-CN" altLang="en-US" sz="1400" b="1" spc="15" dirty="0">
                    <a:latin typeface="Trebuchet MS"/>
                  </a:rPr>
                  <a:t> </a:t>
                </a:r>
                <a:r>
                  <a:rPr lang="en-US" altLang="zh-CN" sz="1400" b="1" spc="15" dirty="0">
                    <a:latin typeface="Trebuchet MS"/>
                  </a:rPr>
                  <a:t>retained</a:t>
                </a:r>
              </a:p>
              <a:p>
                <a:pPr marL="348615" indent="-336550">
                  <a:spcBef>
                    <a:spcPts val="944"/>
                  </a:spcBef>
                  <a:buFont typeface="Tahoma"/>
                  <a:buChar char="●"/>
                  <a:tabLst>
                    <a:tab pos="347980" algn="l"/>
                    <a:tab pos="349250" algn="l"/>
                  </a:tabLst>
                </a:pPr>
                <a:r>
                  <a:rPr lang="en-US" altLang="zh-CN" sz="1400" b="1" spc="15" dirty="0">
                    <a:latin typeface="Trebuchet MS"/>
                  </a:rPr>
                  <a:t>t</a:t>
                </a:r>
                <a:r>
                  <a:rPr lang="en" altLang="zh-CN" sz="1400" b="1" spc="15" dirty="0">
                    <a:latin typeface="Trebuchet MS"/>
                  </a:rPr>
                  <a:t>he highest-scoring candidate set is used</a:t>
                </a:r>
                <a:r>
                  <a:rPr lang="zh-CN" altLang="en-US" sz="1400" b="1" spc="15" dirty="0">
                    <a:latin typeface="Trebuchet MS"/>
                  </a:rPr>
                  <a:t> </a:t>
                </a:r>
                <a:r>
                  <a:rPr lang="en" altLang="zh-CN" sz="1400" b="1" spc="15" dirty="0">
                    <a:latin typeface="Trebuchet MS"/>
                  </a:rPr>
                  <a:t>to update the student model</a:t>
                </a:r>
              </a:p>
            </p:txBody>
          </p:sp>
        </mc:Choice>
        <mc:Fallback xmlns="">
          <p:sp>
            <p:nvSpPr>
              <p:cNvPr id="7" name="object 2">
                <a:extLst>
                  <a:ext uri="{FF2B5EF4-FFF2-40B4-BE49-F238E27FC236}">
                    <a16:creationId xmlns:a16="http://schemas.microsoft.com/office/drawing/2014/main" id="{A8B6487A-967B-77A7-B9F9-F43B94ADDDE3}"/>
                  </a:ext>
                </a:extLst>
              </p:cNvPr>
              <p:cNvSpPr txBox="1">
                <a:spLocks noRot="1" noChangeAspect="1" noMove="1" noResize="1" noEditPoints="1" noAdjustHandles="1" noChangeArrowheads="1" noChangeShapeType="1" noTextEdit="1"/>
              </p:cNvSpPr>
              <p:nvPr/>
            </p:nvSpPr>
            <p:spPr>
              <a:xfrm>
                <a:off x="356774" y="2423932"/>
                <a:ext cx="7187026" cy="998349"/>
              </a:xfrm>
              <a:prstGeom prst="rect">
                <a:avLst/>
              </a:prstGeom>
              <a:blipFill>
                <a:blip r:embed="rId4"/>
                <a:stretch>
                  <a:fillRect l="-1411" b="-8861"/>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79BB9D2A-D1A6-5634-8418-AC4000B0F0EF}"/>
              </a:ext>
            </a:extLst>
          </p:cNvPr>
          <p:cNvPicPr>
            <a:picLocks noChangeAspect="1"/>
          </p:cNvPicPr>
          <p:nvPr/>
        </p:nvPicPr>
        <p:blipFill>
          <a:blip r:embed="rId5"/>
          <a:stretch>
            <a:fillRect/>
          </a:stretch>
        </p:blipFill>
        <p:spPr>
          <a:xfrm>
            <a:off x="2839037" y="3497365"/>
            <a:ext cx="2222500" cy="1332578"/>
          </a:xfrm>
          <a:prstGeom prst="rect">
            <a:avLst/>
          </a:prstGeom>
        </p:spPr>
      </p:pic>
    </p:spTree>
    <p:extLst>
      <p:ext uri="{BB962C8B-B14F-4D97-AF65-F5344CB8AC3E}">
        <p14:creationId xmlns:p14="http://schemas.microsoft.com/office/powerpoint/2010/main" val="25982475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4A86E7"/>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1495</TotalTime>
  <Words>2688</Words>
  <Application>Microsoft Macintosh PowerPoint</Application>
  <PresentationFormat>全屏显示(16:9)</PresentationFormat>
  <Paragraphs>166</Paragraphs>
  <Slides>19</Slides>
  <Notes>19</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19</vt:i4>
      </vt:variant>
    </vt:vector>
  </HeadingPairs>
  <TitlesOfParts>
    <vt:vector size="26" baseType="lpstr">
      <vt:lpstr>等线</vt:lpstr>
      <vt:lpstr>Arial</vt:lpstr>
      <vt:lpstr>Calibri</vt:lpstr>
      <vt:lpstr>Cambria Math</vt:lpstr>
      <vt:lpstr>Tahoma</vt:lpstr>
      <vt:lpstr>Trebuchet MS</vt:lpstr>
      <vt:lpstr>Office Theme</vt:lpstr>
      <vt:lpstr>PowerPoint 演示文稿</vt:lpstr>
      <vt:lpstr>Motivation</vt:lpstr>
      <vt:lpstr>Motivation</vt:lpstr>
      <vt:lpstr>What are we doing diﬀerently?</vt:lpstr>
      <vt:lpstr>Motivation</vt:lpstr>
      <vt:lpstr>Overview</vt:lpstr>
      <vt:lpstr>Logical Correction of Pseudo-Labels</vt:lpstr>
      <vt:lpstr>Logical Correction of Pseudo-Labels</vt:lpstr>
      <vt:lpstr>Sequential Diagnosis</vt:lpstr>
      <vt:lpstr>Experimental Setup</vt:lpstr>
      <vt:lpstr>Resutls on DocRED</vt:lpstr>
      <vt:lpstr>Resutls on DocRED_ext</vt:lpstr>
      <vt:lpstr>Resutls on DWIE</vt:lpstr>
      <vt:lpstr>Comparison with Other Logical DocRE Frameworks</vt:lpstr>
      <vt:lpstr>Performance with respect to Entity Pairs’ Distances</vt:lpstr>
      <vt:lpstr>Efficiency Comparison</vt:lpstr>
      <vt:lpstr>Effect of Scoring Functions</vt:lpstr>
      <vt:lpstr>Ablation Study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EMNLP presentation</dc:title>
  <cp:lastModifiedBy>Microsoft Office User</cp:lastModifiedBy>
  <cp:revision>10</cp:revision>
  <dcterms:created xsi:type="dcterms:W3CDTF">2024-10-20T04:48:39Z</dcterms:created>
  <dcterms:modified xsi:type="dcterms:W3CDTF">2024-10-22T14:21:18Z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